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12" r:id="rId2"/>
    <p:sldId id="413" r:id="rId3"/>
    <p:sldId id="414" r:id="rId4"/>
    <p:sldId id="415" r:id="rId5"/>
    <p:sldId id="448" r:id="rId6"/>
    <p:sldId id="416" r:id="rId7"/>
    <p:sldId id="417" r:id="rId8"/>
    <p:sldId id="418" r:id="rId9"/>
    <p:sldId id="419" r:id="rId10"/>
    <p:sldId id="442" r:id="rId11"/>
    <p:sldId id="449" r:id="rId12"/>
    <p:sldId id="421" r:id="rId13"/>
    <p:sldId id="422" r:id="rId14"/>
    <p:sldId id="423" r:id="rId15"/>
    <p:sldId id="424" r:id="rId16"/>
    <p:sldId id="425" r:id="rId17"/>
    <p:sldId id="470" r:id="rId18"/>
    <p:sldId id="471" r:id="rId19"/>
    <p:sldId id="472" r:id="rId20"/>
    <p:sldId id="474" r:id="rId21"/>
    <p:sldId id="475" r:id="rId22"/>
    <p:sldId id="476" r:id="rId23"/>
    <p:sldId id="427" r:id="rId24"/>
    <p:sldId id="468" r:id="rId25"/>
    <p:sldId id="469" r:id="rId26"/>
    <p:sldId id="428" r:id="rId27"/>
    <p:sldId id="429" r:id="rId28"/>
    <p:sldId id="430" r:id="rId29"/>
    <p:sldId id="432" r:id="rId30"/>
    <p:sldId id="433" r:id="rId31"/>
    <p:sldId id="434" r:id="rId32"/>
    <p:sldId id="435" r:id="rId33"/>
    <p:sldId id="436" r:id="rId34"/>
    <p:sldId id="437" r:id="rId35"/>
    <p:sldId id="457" r:id="rId36"/>
    <p:sldId id="459" r:id="rId37"/>
    <p:sldId id="443" r:id="rId38"/>
    <p:sldId id="438" r:id="rId39"/>
    <p:sldId id="446" r:id="rId40"/>
    <p:sldId id="464" r:id="rId41"/>
    <p:sldId id="465" r:id="rId42"/>
    <p:sldId id="466" r:id="rId43"/>
    <p:sldId id="463" r:id="rId44"/>
    <p:sldId id="467" r:id="rId45"/>
    <p:sldId id="439" r:id="rId46"/>
    <p:sldId id="440" r:id="rId47"/>
    <p:sldId id="462" r:id="rId48"/>
    <p:sldId id="477" r:id="rId49"/>
    <p:sldId id="478" r:id="rId50"/>
    <p:sldId id="479" r:id="rId51"/>
    <p:sldId id="480" r:id="rId52"/>
    <p:sldId id="481" r:id="rId53"/>
    <p:sldId id="482" r:id="rId54"/>
    <p:sldId id="483" r:id="rId55"/>
    <p:sldId id="484" r:id="rId56"/>
    <p:sldId id="487" r:id="rId57"/>
    <p:sldId id="485" r:id="rId5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30F"/>
    <a:srgbClr val="BF002A"/>
    <a:srgbClr val="FFFF00"/>
    <a:srgbClr val="000000"/>
    <a:srgbClr val="3FABDC"/>
    <a:srgbClr val="9C004B"/>
    <a:srgbClr val="032352"/>
    <a:srgbClr val="866800"/>
    <a:srgbClr val="EC6200"/>
    <a:srgbClr val="008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88870" autoAdjust="0"/>
  </p:normalViewPr>
  <p:slideViewPr>
    <p:cSldViewPr>
      <p:cViewPr varScale="1">
        <p:scale>
          <a:sx n="109" d="100"/>
          <a:sy n="109" d="100"/>
        </p:scale>
        <p:origin x="3773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\Dropbox\Martin\Work\55%20Jahre%20JvFG\PPT\Fotos%20f&#252;r%20PowerPoint-Pr&#228;sentation\Graph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95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Tabelle1!$A$1:$A$17</c:f>
              <c:numCache>
                <c:formatCode>General</c:formatCode>
                <c:ptCount val="17"/>
                <c:pt idx="0">
                  <c:v>1970</c:v>
                </c:pt>
                <c:pt idx="1">
                  <c:v>1971</c:v>
                </c:pt>
                <c:pt idx="2">
                  <c:v>1973</c:v>
                </c:pt>
                <c:pt idx="3">
                  <c:v>1975</c:v>
                </c:pt>
                <c:pt idx="4">
                  <c:v>1979</c:v>
                </c:pt>
                <c:pt idx="5">
                  <c:v>1983</c:v>
                </c:pt>
                <c:pt idx="6">
                  <c:v>1985</c:v>
                </c:pt>
                <c:pt idx="7">
                  <c:v>1997</c:v>
                </c:pt>
                <c:pt idx="8">
                  <c:v>1999</c:v>
                </c:pt>
                <c:pt idx="9">
                  <c:v>2002</c:v>
                </c:pt>
                <c:pt idx="10">
                  <c:v>2005</c:v>
                </c:pt>
                <c:pt idx="11">
                  <c:v>2009</c:v>
                </c:pt>
                <c:pt idx="12">
                  <c:v>2012</c:v>
                </c:pt>
                <c:pt idx="13">
                  <c:v>2018</c:v>
                </c:pt>
                <c:pt idx="14">
                  <c:v>2020</c:v>
                </c:pt>
                <c:pt idx="15">
                  <c:v>2022</c:v>
                </c:pt>
                <c:pt idx="16">
                  <c:v>2025</c:v>
                </c:pt>
              </c:numCache>
            </c:numRef>
          </c:xVal>
          <c:yVal>
            <c:numRef>
              <c:f>Tabelle1!$B$1:$B$17</c:f>
              <c:numCache>
                <c:formatCode>General</c:formatCode>
                <c:ptCount val="1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293-4AF4-9B34-396E6B84098B}"/>
            </c:ext>
          </c:extLst>
        </c:ser>
        <c:ser>
          <c:idx val="1"/>
          <c:order val="1"/>
          <c:spPr>
            <a:ln w="95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 cap="rnd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Tabelle1!$A$1:$A$17</c:f>
              <c:numCache>
                <c:formatCode>General</c:formatCode>
                <c:ptCount val="17"/>
                <c:pt idx="0">
                  <c:v>1970</c:v>
                </c:pt>
                <c:pt idx="1">
                  <c:v>1971</c:v>
                </c:pt>
                <c:pt idx="2">
                  <c:v>1973</c:v>
                </c:pt>
                <c:pt idx="3">
                  <c:v>1975</c:v>
                </c:pt>
                <c:pt idx="4">
                  <c:v>1979</c:v>
                </c:pt>
                <c:pt idx="5">
                  <c:v>1983</c:v>
                </c:pt>
                <c:pt idx="6">
                  <c:v>1985</c:v>
                </c:pt>
                <c:pt idx="7">
                  <c:v>1997</c:v>
                </c:pt>
                <c:pt idx="8">
                  <c:v>1999</c:v>
                </c:pt>
                <c:pt idx="9">
                  <c:v>2002</c:v>
                </c:pt>
                <c:pt idx="10">
                  <c:v>2005</c:v>
                </c:pt>
                <c:pt idx="11">
                  <c:v>2009</c:v>
                </c:pt>
                <c:pt idx="12">
                  <c:v>2012</c:v>
                </c:pt>
                <c:pt idx="13">
                  <c:v>2018</c:v>
                </c:pt>
                <c:pt idx="14">
                  <c:v>2020</c:v>
                </c:pt>
                <c:pt idx="15">
                  <c:v>2022</c:v>
                </c:pt>
                <c:pt idx="16">
                  <c:v>2025</c:v>
                </c:pt>
              </c:numCache>
            </c:numRef>
          </c:xVal>
          <c:yVal>
            <c:numRef>
              <c:f>Tabelle1!$C$1:$C$17</c:f>
              <c:numCache>
                <c:formatCode>General</c:formatCode>
                <c:ptCount val="17"/>
                <c:pt idx="0">
                  <c:v>40</c:v>
                </c:pt>
                <c:pt idx="1">
                  <c:v>102</c:v>
                </c:pt>
                <c:pt idx="2">
                  <c:v>181</c:v>
                </c:pt>
                <c:pt idx="3">
                  <c:v>200</c:v>
                </c:pt>
                <c:pt idx="4">
                  <c:v>225</c:v>
                </c:pt>
                <c:pt idx="5">
                  <c:v>300</c:v>
                </c:pt>
                <c:pt idx="6">
                  <c:v>317</c:v>
                </c:pt>
                <c:pt idx="7">
                  <c:v>321</c:v>
                </c:pt>
                <c:pt idx="8">
                  <c:v>343</c:v>
                </c:pt>
                <c:pt idx="9">
                  <c:v>324</c:v>
                </c:pt>
                <c:pt idx="10">
                  <c:v>345</c:v>
                </c:pt>
                <c:pt idx="11">
                  <c:v>350</c:v>
                </c:pt>
                <c:pt idx="12">
                  <c:v>375</c:v>
                </c:pt>
                <c:pt idx="13">
                  <c:v>542</c:v>
                </c:pt>
                <c:pt idx="14">
                  <c:v>631</c:v>
                </c:pt>
                <c:pt idx="15">
                  <c:v>741</c:v>
                </c:pt>
                <c:pt idx="16">
                  <c:v>850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293-4AF4-9B34-396E6B8409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3804303"/>
        <c:axId val="1173807183"/>
      </c:scatterChart>
      <c:valAx>
        <c:axId val="1173804303"/>
        <c:scaling>
          <c:orientation val="minMax"/>
          <c:min val="19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2800" b="1" dirty="0"/>
                  <a:t>Jahr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73807183"/>
        <c:crosses val="autoZero"/>
        <c:crossBetween val="midCat"/>
      </c:valAx>
      <c:valAx>
        <c:axId val="1173807183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2800" b="1" dirty="0"/>
                  <a:t>Mitglieder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17380430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0.7835</cdr:x>
      <cdr:y>0.02895</cdr:y>
    </cdr:from>
    <cdr:to>
      <cdr:x>0.98037</cdr:x>
      <cdr:y>0.12395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0B96F4AA-EA45-4C38-56D9-FA7163087E3B}"/>
            </a:ext>
          </a:extLst>
        </cdr:cNvPr>
        <cdr:cNvSpPr txBox="1"/>
      </cdr:nvSpPr>
      <cdr:spPr>
        <a:xfrm xmlns:a="http://schemas.openxmlformats.org/drawingml/2006/main">
          <a:off x="7164288" y="144017"/>
          <a:ext cx="1800200" cy="4726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2400" b="1" kern="1200" dirty="0">
              <a:highlight>
                <a:srgbClr val="CDD30F"/>
              </a:highlight>
            </a:rPr>
            <a:t>Gestern:</a:t>
          </a:r>
          <a:r>
            <a:rPr lang="de-DE" sz="2400" b="1" kern="1200" dirty="0"/>
            <a:t> 850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B7780-B50B-474C-85C6-0B4009B6F014}" type="datetimeFigureOut">
              <a:rPr lang="de-DE" smtClean="0"/>
              <a:pPr/>
              <a:t>05.10.2025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DEED9-C1BB-4DBE-A071-13CC6F6B90F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883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FB102-D3AF-431C-A902-ADE5B2A48608}" type="datetimeFigureOut">
              <a:rPr lang="de-DE" smtClean="0"/>
              <a:pPr/>
              <a:t>05.10.2025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1E745-E753-4EB9-8485-6560CD204B3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69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Zum Verzögert , dann bald Feierabend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9389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Texte aus Begegnungen mit einfügen</a:t>
            </a:r>
          </a:p>
          <a:p>
            <a:endParaRPr lang="de-DE" dirty="0"/>
          </a:p>
          <a:p>
            <a:r>
              <a:rPr lang="de-DE" dirty="0"/>
              <a:t>Reihenfolge ändern </a:t>
            </a:r>
          </a:p>
          <a:p>
            <a:endParaRPr lang="de-DE" dirty="0"/>
          </a:p>
          <a:p>
            <a:r>
              <a:rPr lang="de-DE" dirty="0"/>
              <a:t>Einfliegen nacheinander mit Text.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888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Anders Formatieren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282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Reihenfolge:</a:t>
            </a:r>
          </a:p>
          <a:p>
            <a:endParaRPr lang="de-DE" dirty="0"/>
          </a:p>
          <a:p>
            <a:r>
              <a:rPr lang="de-DE" dirty="0"/>
              <a:t>Vorstandschaft 81</a:t>
            </a:r>
          </a:p>
          <a:p>
            <a:r>
              <a:rPr lang="de-DE" dirty="0"/>
              <a:t>Alte Vorstandschaft 91</a:t>
            </a:r>
          </a:p>
          <a:p>
            <a:r>
              <a:rPr lang="de-DE" dirty="0"/>
              <a:t>93 Baumeister Ehrenvorstand</a:t>
            </a:r>
          </a:p>
          <a:p>
            <a:r>
              <a:rPr lang="de-DE" dirty="0"/>
              <a:t>Vorstandschaft 95</a:t>
            </a:r>
          </a:p>
          <a:p>
            <a:r>
              <a:rPr lang="de-DE" dirty="0"/>
              <a:t>99</a:t>
            </a:r>
          </a:p>
          <a:p>
            <a:r>
              <a:rPr lang="de-DE" dirty="0"/>
              <a:t>2003 Lommer Haus Kunst</a:t>
            </a:r>
          </a:p>
          <a:p>
            <a:r>
              <a:rPr lang="de-DE" dirty="0"/>
              <a:t>2006</a:t>
            </a:r>
          </a:p>
          <a:p>
            <a:r>
              <a:rPr lang="de-DE" dirty="0"/>
              <a:t>2010 Fördervereinszeitung </a:t>
            </a:r>
            <a:r>
              <a:rPr lang="de-DE" dirty="0" err="1"/>
              <a:t>Föz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606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629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Langsamer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3x </a:t>
            </a:r>
            <a:r>
              <a:rPr lang="de-DE" dirty="0" err="1"/>
              <a:t>Klingern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585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108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702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Hünemörder</a:t>
            </a:r>
            <a:r>
              <a:rPr lang="de-DE" dirty="0"/>
              <a:t>, Märchentante, WOPS-Tag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374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Zahlen größer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94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1E745-E753-4EB9-8485-6560CD204B37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58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pic>
        <p:nvPicPr>
          <p:cNvPr id="7" name="Picture 18" descr="Bild3_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2444750" cy="1158875"/>
          </a:xfrm>
          <a:prstGeom prst="rect">
            <a:avLst/>
          </a:prstGeom>
          <a:noFill/>
        </p:spPr>
      </p:pic>
      <p:grpSp>
        <p:nvGrpSpPr>
          <p:cNvPr id="8" name="Group 9"/>
          <p:cNvGrpSpPr>
            <a:grpSpLocks noChangeAspect="1"/>
          </p:cNvGrpSpPr>
          <p:nvPr userDrawn="1"/>
        </p:nvGrpSpPr>
        <p:grpSpPr bwMode="auto">
          <a:xfrm>
            <a:off x="1331913" y="0"/>
            <a:ext cx="7812087" cy="461963"/>
            <a:chOff x="850" y="0"/>
            <a:chExt cx="4058" cy="254"/>
          </a:xfrm>
        </p:grpSpPr>
        <p:sp>
          <p:nvSpPr>
            <p:cNvPr id="9" name="Rectangle 10"/>
            <p:cNvSpPr>
              <a:spLocks noChangeAspect="1" noChangeArrowheads="1"/>
            </p:cNvSpPr>
            <p:nvPr userDrawn="1"/>
          </p:nvSpPr>
          <p:spPr bwMode="auto">
            <a:xfrm>
              <a:off x="850" y="0"/>
              <a:ext cx="2029" cy="2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" name="Rectangle 11"/>
            <p:cNvSpPr>
              <a:spLocks noChangeAspect="1" noChangeArrowheads="1"/>
            </p:cNvSpPr>
            <p:nvPr userDrawn="1"/>
          </p:nvSpPr>
          <p:spPr bwMode="auto">
            <a:xfrm>
              <a:off x="2879" y="0"/>
              <a:ext cx="2029" cy="254"/>
            </a:xfrm>
            <a:prstGeom prst="rect">
              <a:avLst/>
            </a:prstGeom>
            <a:solidFill>
              <a:srgbClr val="1D3F4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" name="Rectangle 16"/>
          <p:cNvSpPr txBox="1">
            <a:spLocks noChangeArrowheads="1"/>
          </p:cNvSpPr>
          <p:nvPr userDrawn="1"/>
        </p:nvSpPr>
        <p:spPr bwMode="auto">
          <a:xfrm>
            <a:off x="5273702" y="692150"/>
            <a:ext cx="32273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lvl1pPr>
              <a:lnSpc>
                <a:spcPts val="1200"/>
              </a:lnSpc>
              <a:defRPr sz="1200" b="1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Dr. Max Mustermann</a:t>
            </a:r>
            <a:b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Referat Kommunikation &amp; Marketing </a:t>
            </a:r>
            <a:b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Verwaltung</a:t>
            </a:r>
          </a:p>
        </p:txBody>
      </p:sp>
      <p:grpSp>
        <p:nvGrpSpPr>
          <p:cNvPr id="13" name="Group 27"/>
          <p:cNvGrpSpPr>
            <a:grpSpLocks/>
          </p:cNvGrpSpPr>
          <p:nvPr userDrawn="1"/>
        </p:nvGrpSpPr>
        <p:grpSpPr bwMode="auto">
          <a:xfrm>
            <a:off x="0" y="1"/>
            <a:ext cx="9144000" cy="6858000"/>
            <a:chOff x="0" y="0"/>
            <a:chExt cx="5760" cy="4320"/>
          </a:xfrm>
        </p:grpSpPr>
        <p:pic>
          <p:nvPicPr>
            <p:cNvPr id="14" name="Picture 25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007"/>
              <a:ext cx="3065" cy="1313"/>
            </a:xfrm>
            <a:prstGeom prst="rect">
              <a:avLst/>
            </a:prstGeom>
            <a:noFill/>
          </p:spPr>
        </p:pic>
        <p:sp>
          <p:nvSpPr>
            <p:cNvPr id="15" name="Rectangle 15"/>
            <p:cNvSpPr>
              <a:spLocks noChangeArrowheads="1"/>
            </p:cNvSpPr>
            <p:nvPr userDrawn="1"/>
          </p:nvSpPr>
          <p:spPr bwMode="auto">
            <a:xfrm>
              <a:off x="2" y="0"/>
              <a:ext cx="5758" cy="28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/>
              <a:endParaRPr lang="de-DE"/>
            </a:p>
          </p:txBody>
        </p:sp>
      </p:grpSp>
      <p:sp>
        <p:nvSpPr>
          <p:cNvPr id="16" name="Rechteck 15"/>
          <p:cNvSpPr/>
          <p:nvPr userDrawn="1"/>
        </p:nvSpPr>
        <p:spPr>
          <a:xfrm>
            <a:off x="3143240" y="4572008"/>
            <a:ext cx="6000760" cy="928694"/>
          </a:xfrm>
          <a:prstGeom prst="rect">
            <a:avLst/>
          </a:prstGeom>
          <a:solidFill>
            <a:srgbClr val="9C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3071842" y="2357430"/>
            <a:ext cx="5786438" cy="500066"/>
          </a:xfr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pPr lvl="0"/>
            <a:r>
              <a:rPr lang="de-DE" dirty="0"/>
              <a:t>Titel des Vortrages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2" hasCustomPrompt="1"/>
          </p:nvPr>
        </p:nvSpPr>
        <p:spPr>
          <a:xfrm>
            <a:off x="3071802" y="2857496"/>
            <a:ext cx="6072198" cy="500066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30" name="Textfeld 29"/>
          <p:cNvSpPr txBox="1"/>
          <p:nvPr userDrawn="1"/>
        </p:nvSpPr>
        <p:spPr>
          <a:xfrm>
            <a:off x="3071802" y="3357562"/>
            <a:ext cx="6072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</a:rPr>
              <a:t>Martin Brockelmann, M.A.</a:t>
            </a:r>
            <a:br>
              <a:rPr lang="de-DE" sz="2000" dirty="0">
                <a:latin typeface="Calibri" panose="020F0502020204030204" pitchFamily="34" charset="0"/>
              </a:rPr>
            </a:br>
            <a:r>
              <a:rPr lang="de-DE" sz="2000" dirty="0">
                <a:latin typeface="Calibri" panose="020F0502020204030204" pitchFamily="34" charset="0"/>
              </a:rPr>
              <a:t>Lehrstuhl für Medieninformatik</a:t>
            </a:r>
            <a:br>
              <a:rPr lang="de-DE" sz="2000" dirty="0">
                <a:latin typeface="Calibri" panose="020F0502020204030204" pitchFamily="34" charset="0"/>
              </a:rPr>
            </a:br>
            <a:r>
              <a:rPr lang="de-DE" sz="2000" dirty="0">
                <a:latin typeface="Calibri" panose="020F0502020204030204" pitchFamily="34" charset="0"/>
              </a:rPr>
              <a:t>Fakultät für Sprach-, Literatur-</a:t>
            </a:r>
            <a:br>
              <a:rPr lang="de-DE" sz="2000" dirty="0">
                <a:latin typeface="Calibri" panose="020F0502020204030204" pitchFamily="34" charset="0"/>
              </a:rPr>
            </a:br>
            <a:r>
              <a:rPr lang="de-DE" sz="2000" dirty="0">
                <a:latin typeface="Calibri" panose="020F0502020204030204" pitchFamily="34" charset="0"/>
              </a:rPr>
              <a:t>und Kulturwissenschaften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0A98ACC-AC12-1545-7912-87E441CD9AB3}"/>
              </a:ext>
            </a:extLst>
          </p:cNvPr>
          <p:cNvSpPr/>
          <p:nvPr userDrawn="1"/>
        </p:nvSpPr>
        <p:spPr>
          <a:xfrm>
            <a:off x="6876256" y="0"/>
            <a:ext cx="2232248" cy="620688"/>
          </a:xfrm>
          <a:prstGeom prst="rect">
            <a:avLst/>
          </a:prstGeom>
          <a:solidFill>
            <a:schemeClr val="bg1"/>
          </a:solidFill>
          <a:ln>
            <a:solidFill>
              <a:srgbClr val="3FA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sz="1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Freunde des </a:t>
            </a:r>
          </a:p>
        </p:txBody>
      </p:sp>
      <p:pic>
        <p:nvPicPr>
          <p:cNvPr id="3" name="Grafik 2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0F1D3E13-2A54-2ECD-4DFF-2BC2ED7942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4097"/>
            <a:ext cx="1313465" cy="5385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69E3B2-CE75-37AD-8A59-A8408A3C3A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" t="20286" r="702" b="42121"/>
          <a:stretch/>
        </p:blipFill>
        <p:spPr>
          <a:xfrm>
            <a:off x="5652120" y="0"/>
            <a:ext cx="3347864" cy="958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1344613" y="1652588"/>
            <a:ext cx="7188200" cy="696912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344613" y="2562225"/>
            <a:ext cx="7188200" cy="3962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tet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00173"/>
            <a:ext cx="8229600" cy="50644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21891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1891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5992"/>
            <a:ext cx="3008313" cy="128588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28736"/>
            <a:ext cx="5111750" cy="469742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3500438"/>
            <a:ext cx="3008313" cy="264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tet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idx="1"/>
          </p:nvPr>
        </p:nvSpPr>
        <p:spPr>
          <a:xfrm>
            <a:off x="1285852" y="2428868"/>
            <a:ext cx="7500990" cy="40719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Textmasterformate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durch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Klicken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bearbeiten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Next LT W1G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Zweite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Ebene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Next LT W1G" pitchFamily="34" charset="0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Dritte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Ebene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Next LT W1G" pitchFamily="34" charset="0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Vierte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Ebene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Next LT W1G" pitchFamily="34" charset="0"/>
              <a:ea typeface="+mn-ea"/>
              <a:cs typeface="+mn-cs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Fünfte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utiger Next LT W1G" pitchFamily="34" charset="0"/>
                <a:ea typeface="+mn-ea"/>
                <a:cs typeface="+mn-cs"/>
              </a:rPr>
              <a:t>Ebene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utiger Next LT W1G" pitchFamily="34" charset="0"/>
              <a:ea typeface="+mn-ea"/>
              <a:cs typeface="+mn-cs"/>
            </a:endParaRPr>
          </a:p>
        </p:txBody>
      </p:sp>
      <p:sp>
        <p:nvSpPr>
          <p:cNvPr id="18" name="Titelplatzhalter 17"/>
          <p:cNvSpPr>
            <a:spLocks noGrp="1"/>
          </p:cNvSpPr>
          <p:nvPr>
            <p:ph type="title"/>
          </p:nvPr>
        </p:nvSpPr>
        <p:spPr>
          <a:xfrm>
            <a:off x="1285852" y="1714488"/>
            <a:ext cx="750099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B6BBD3-62BF-F33E-C3CB-9DCB5A98F64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34250"/>
          <a:stretch/>
        </p:blipFill>
        <p:spPr>
          <a:xfrm>
            <a:off x="6516216" y="0"/>
            <a:ext cx="2627784" cy="99328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None/>
        <a:tabLst/>
        <a:defRPr sz="2800" b="1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None/>
        <a:tabLst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•"/>
        <a:tabLst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–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marR="0" indent="-2286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34" charset="0"/>
        <a:buChar char="»"/>
        <a:tabLst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3513109-7617-7F81-7CB9-6A3C6858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1627376"/>
            <a:ext cx="9073008" cy="3603248"/>
          </a:xfrm>
        </p:spPr>
        <p:txBody>
          <a:bodyPr>
            <a:normAutofit/>
          </a:bodyPr>
          <a:lstStyle/>
          <a:p>
            <a:pPr algn="ctr"/>
            <a:r>
              <a:rPr lang="de-DE" sz="8000" dirty="0"/>
              <a:t>Herzlich willkommen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7B6C392-749B-878E-8997-0261DD62953E}"/>
              </a:ext>
            </a:extLst>
          </p:cNvPr>
          <p:cNvSpPr txBox="1"/>
          <p:nvPr/>
        </p:nvSpPr>
        <p:spPr>
          <a:xfrm>
            <a:off x="2286000" y="4149080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8000" b="1" cap="all" dirty="0"/>
              <a:t>zum</a:t>
            </a:r>
          </a:p>
        </p:txBody>
      </p:sp>
    </p:spTree>
    <p:extLst>
      <p:ext uri="{BB962C8B-B14F-4D97-AF65-F5344CB8AC3E}">
        <p14:creationId xmlns:p14="http://schemas.microsoft.com/office/powerpoint/2010/main" val="3285760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424C7-3731-DC57-E518-F9232DB4A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C66523E-CCA9-78D4-459A-01A09AD00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764704"/>
            <a:ext cx="7776864" cy="1224136"/>
          </a:xfrm>
        </p:spPr>
        <p:txBody>
          <a:bodyPr>
            <a:normAutofit/>
          </a:bodyPr>
          <a:lstStyle/>
          <a:p>
            <a:pPr algn="just"/>
            <a:r>
              <a:rPr lang="de-DE" sz="3600" dirty="0"/>
              <a:t>und jeder Schulleiter freute sich immer über die Zuwendungen der „Freunde“.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584997-052C-CF1E-BAC1-C4CA35C571C4}"/>
              </a:ext>
            </a:extLst>
          </p:cNvPr>
          <p:cNvSpPr txBox="1"/>
          <p:nvPr/>
        </p:nvSpPr>
        <p:spPr>
          <a:xfrm>
            <a:off x="112945" y="2758617"/>
            <a:ext cx="27862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Klaus Drauschke </a:t>
            </a:r>
          </a:p>
          <a:p>
            <a:pPr algn="ctr"/>
            <a:r>
              <a:rPr lang="de-DE" sz="2800" b="1" dirty="0"/>
              <a:t>(1985-2004)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4E9D051-80DD-1A3B-F295-6A383FA46742}"/>
              </a:ext>
            </a:extLst>
          </p:cNvPr>
          <p:cNvSpPr txBox="1"/>
          <p:nvPr/>
        </p:nvSpPr>
        <p:spPr>
          <a:xfrm>
            <a:off x="6337995" y="2758617"/>
            <a:ext cx="2892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Rudolf Reinhardt </a:t>
            </a:r>
          </a:p>
          <a:p>
            <a:pPr algn="ctr"/>
            <a:r>
              <a:rPr lang="de-DE" sz="2800" b="1" dirty="0"/>
              <a:t>(2004-2011)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90AEEF7-66B0-C3BE-B28E-F284A8A4B1B9}"/>
              </a:ext>
            </a:extLst>
          </p:cNvPr>
          <p:cNvSpPr txBox="1"/>
          <p:nvPr/>
        </p:nvSpPr>
        <p:spPr>
          <a:xfrm>
            <a:off x="192005" y="5085635"/>
            <a:ext cx="26281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Dr. Hubert </a:t>
            </a:r>
            <a:r>
              <a:rPr lang="de-DE" sz="2800" b="1" dirty="0" err="1"/>
              <a:t>Balk</a:t>
            </a:r>
            <a:r>
              <a:rPr lang="de-DE" sz="2800" b="1" dirty="0"/>
              <a:t> </a:t>
            </a:r>
          </a:p>
          <a:p>
            <a:pPr algn="ctr"/>
            <a:r>
              <a:rPr lang="de-DE" sz="2800" b="1" dirty="0"/>
              <a:t>(2011-2019)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E889A28-42AA-E325-FEE7-CF4360EA840E}"/>
              </a:ext>
            </a:extLst>
          </p:cNvPr>
          <p:cNvSpPr txBox="1"/>
          <p:nvPr/>
        </p:nvSpPr>
        <p:spPr>
          <a:xfrm>
            <a:off x="6513972" y="5085448"/>
            <a:ext cx="25401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/>
              <a:t>Uwe </a:t>
            </a:r>
            <a:r>
              <a:rPr lang="de-DE" sz="2800" b="1" dirty="0" err="1"/>
              <a:t>Mißlinger</a:t>
            </a:r>
            <a:r>
              <a:rPr lang="de-DE" sz="2800" b="1" dirty="0"/>
              <a:t> </a:t>
            </a:r>
          </a:p>
          <a:p>
            <a:pPr algn="ctr"/>
            <a:r>
              <a:rPr lang="de-DE" sz="2800" b="1" dirty="0"/>
              <a:t>(seit 2019)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79EB3AA-5BA1-9C37-8CB8-FECBBF9C5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-1332" r="10556" b="1332"/>
          <a:stretch>
            <a:fillRect/>
          </a:stretch>
        </p:blipFill>
        <p:spPr>
          <a:xfrm flipH="1">
            <a:off x="2899222" y="2126898"/>
            <a:ext cx="1491523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9E44862-5AB5-8C17-458E-319B0C06A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10810" r="75600" b="55499"/>
          <a:stretch>
            <a:fillRect/>
          </a:stretch>
        </p:blipFill>
        <p:spPr>
          <a:xfrm flipH="1">
            <a:off x="4788024" y="4482502"/>
            <a:ext cx="159769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649ED1D-B924-956F-CEAB-F6C445F98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6295" r="57875" b="46456"/>
          <a:stretch>
            <a:fillRect/>
          </a:stretch>
        </p:blipFill>
        <p:spPr>
          <a:xfrm>
            <a:off x="2861984" y="4482502"/>
            <a:ext cx="1566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95E530B-0CFC-CE1D-57A5-58146D34D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8657" r="61812" b="40390"/>
          <a:stretch>
            <a:fillRect/>
          </a:stretch>
        </p:blipFill>
        <p:spPr>
          <a:xfrm flipH="1">
            <a:off x="4835748" y="2155671"/>
            <a:ext cx="1502247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580EF5C-D052-CFCA-B5B1-CC69002D9399}"/>
              </a:ext>
            </a:extLst>
          </p:cNvPr>
          <p:cNvSpPr txBox="1"/>
          <p:nvPr/>
        </p:nvSpPr>
        <p:spPr>
          <a:xfrm>
            <a:off x="683568" y="105273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4622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F81AD2D-2BED-6E9A-88E0-6C4D09BEB658}"/>
              </a:ext>
            </a:extLst>
          </p:cNvPr>
          <p:cNvSpPr txBox="1">
            <a:spLocks/>
          </p:cNvSpPr>
          <p:nvPr/>
        </p:nvSpPr>
        <p:spPr>
          <a:xfrm>
            <a:off x="1835696" y="1988840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>
                <a:latin typeface="Calibri" panose="020F0502020204030204" pitchFamily="34" charset="0"/>
              </a:rPr>
              <a:t>Apropos Zuwendungen!</a:t>
            </a:r>
          </a:p>
          <a:p>
            <a:endParaRPr lang="de-DE" sz="4000" dirty="0">
              <a:latin typeface="Calibri" panose="020F0502020204030204" pitchFamily="34" charset="0"/>
            </a:endParaRPr>
          </a:p>
        </p:txBody>
      </p:sp>
      <p:pic>
        <p:nvPicPr>
          <p:cNvPr id="6" name="Grafik 5" descr="Ein Bild, das Text, Geld, Bargeld, Währung enthält.&#10;&#10;KI-generierte Inhalte können fehlerhaft sein.">
            <a:extLst>
              <a:ext uri="{FF2B5EF4-FFF2-40B4-BE49-F238E27FC236}">
                <a16:creationId xmlns:a16="http://schemas.microsoft.com/office/drawing/2014/main" id="{129DCEC9-A774-6295-78E7-20C78FF9A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24944"/>
            <a:ext cx="3779912" cy="2482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061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5A6D5-B754-78B1-9AFC-D13CAA9D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98804AA-E468-C057-43C3-5DD4B742F2D8}"/>
              </a:ext>
            </a:extLst>
          </p:cNvPr>
          <p:cNvSpPr/>
          <p:nvPr/>
        </p:nvSpPr>
        <p:spPr>
          <a:xfrm>
            <a:off x="2339752" y="3651815"/>
            <a:ext cx="1188738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199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7821612-D361-7CB4-EA7F-35BE2E0DDC54}"/>
              </a:ext>
            </a:extLst>
          </p:cNvPr>
          <p:cNvSpPr txBox="1">
            <a:spLocks/>
          </p:cNvSpPr>
          <p:nvPr/>
        </p:nvSpPr>
        <p:spPr>
          <a:xfrm>
            <a:off x="179512" y="1862083"/>
            <a:ext cx="8640960" cy="81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Schätzfrage: </a:t>
            </a:r>
          </a:p>
          <a:p>
            <a:endParaRPr lang="de-DE" sz="4000" dirty="0">
              <a:latin typeface="Calibri" panose="020F050202020403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53417DC-336D-C310-9F0D-0C1C2096B3B3}"/>
              </a:ext>
            </a:extLst>
          </p:cNvPr>
          <p:cNvSpPr txBox="1">
            <a:spLocks/>
          </p:cNvSpPr>
          <p:nvPr/>
        </p:nvSpPr>
        <p:spPr>
          <a:xfrm>
            <a:off x="431540" y="2660872"/>
            <a:ext cx="8424936" cy="1981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000" dirty="0">
                <a:latin typeface="Calibri" panose="020F0502020204030204" pitchFamily="34" charset="0"/>
              </a:rPr>
              <a:t>Welche Summe hat unser Förderverein bisher aufgebracht?</a:t>
            </a:r>
          </a:p>
          <a:p>
            <a:endParaRPr lang="de-DE" sz="4000" dirty="0">
              <a:latin typeface="Calibri" panose="020F05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452557E-8ECE-E5F1-0F51-4130D92BB128}"/>
              </a:ext>
            </a:extLst>
          </p:cNvPr>
          <p:cNvSpPr/>
          <p:nvPr/>
        </p:nvSpPr>
        <p:spPr>
          <a:xfrm>
            <a:off x="3635896" y="4767505"/>
            <a:ext cx="4319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Raten Sie mal!</a:t>
            </a:r>
          </a:p>
        </p:txBody>
      </p:sp>
    </p:spTree>
    <p:extLst>
      <p:ext uri="{BB962C8B-B14F-4D97-AF65-F5344CB8AC3E}">
        <p14:creationId xmlns:p14="http://schemas.microsoft.com/office/powerpoint/2010/main" val="2638890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drap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801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89C49-39AF-C697-E679-818BE83CF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6DFB26-9EA3-F074-C925-42AAFBCDA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544616"/>
          </a:xfrm>
        </p:spPr>
        <p:txBody>
          <a:bodyPr>
            <a:normAutofit/>
          </a:bodyPr>
          <a:lstStyle/>
          <a:p>
            <a:r>
              <a:rPr lang="de-DE" sz="4000" dirty="0"/>
              <a:t>Es sind unglaubliche …</a:t>
            </a:r>
            <a:br>
              <a:rPr lang="de-DE" sz="4000" dirty="0"/>
            </a:br>
            <a:endParaRPr lang="de-DE" sz="4000" dirty="0"/>
          </a:p>
          <a:p>
            <a:pPr algn="ctr"/>
            <a:br>
              <a:rPr lang="de-DE" sz="4000" dirty="0"/>
            </a:br>
            <a:endParaRPr lang="de-DE" sz="40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8E22951-DB4F-A45A-D8E9-3D508510594F}"/>
              </a:ext>
            </a:extLst>
          </p:cNvPr>
          <p:cNvSpPr txBox="1"/>
          <p:nvPr/>
        </p:nvSpPr>
        <p:spPr>
          <a:xfrm>
            <a:off x="354365" y="2132856"/>
            <a:ext cx="70782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DM    247.305,-   </a:t>
            </a:r>
            <a:r>
              <a:rPr lang="de-DE" sz="4000" dirty="0"/>
              <a:t>(1970-2002)</a:t>
            </a:r>
          </a:p>
          <a:p>
            <a:r>
              <a:rPr lang="de-DE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Euro  277.721,-</a:t>
            </a:r>
            <a:r>
              <a:rPr lang="de-DE" sz="4000" dirty="0"/>
              <a:t>   (2002 bis heute)</a:t>
            </a:r>
          </a:p>
          <a:p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A90C30-1397-4E2F-3244-38869CB7CE8A}"/>
              </a:ext>
            </a:extLst>
          </p:cNvPr>
          <p:cNvSpPr txBox="1"/>
          <p:nvPr/>
        </p:nvSpPr>
        <p:spPr>
          <a:xfrm>
            <a:off x="354365" y="3825044"/>
            <a:ext cx="7560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latin typeface="Calibri" panose="020F0502020204030204" pitchFamily="34" charset="0"/>
              </a:rPr>
              <a:t>Insgesamt umgerechnet in Euro</a:t>
            </a:r>
            <a:endParaRPr lang="de-DE" sz="8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0D4CEB-B60F-34BD-A53C-5C86A9692A07}"/>
              </a:ext>
            </a:extLst>
          </p:cNvPr>
          <p:cNvSpPr txBox="1"/>
          <p:nvPr/>
        </p:nvSpPr>
        <p:spPr>
          <a:xfrm>
            <a:off x="354365" y="4440597"/>
            <a:ext cx="756084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1800" dirty="0"/>
          </a:p>
          <a:p>
            <a:r>
              <a:rPr lang="de-DE" sz="8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401.371,- €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413202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drape"/>
        <p:sndAc>
          <p:stSnd loop="1">
            <p:snd r:embed="rId3" name="drumroll.wav"/>
          </p:stSnd>
        </p:sndAc>
      </p:transition>
    </mc:Choice>
    <mc:Fallback xmlns="">
      <p:transition spd="slow" advTm="20000">
        <p:fade/>
        <p:sndAc>
          <p:stSnd loop="1"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680"/>
                            </p:stCondLst>
                            <p:childTnLst>
                              <p:par>
                                <p:cTn id="36" presetID="2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5" grpId="0"/>
      <p:bldP spid="6" grpId="0"/>
      <p:bldP spid="6" grpId="1"/>
      <p:bldP spid="6" grpId="2"/>
      <p:bldP spid="6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F8C11-ED8B-B897-0C79-5CA4E693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FF3E0F-E6CF-9527-2F98-E0D3C1F4D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544616"/>
          </a:xfrm>
        </p:spPr>
        <p:txBody>
          <a:bodyPr>
            <a:normAutofit fontScale="92500" lnSpcReduction="10000"/>
          </a:bodyPr>
          <a:lstStyle/>
          <a:p>
            <a:r>
              <a:rPr lang="de-DE" sz="4000" dirty="0"/>
              <a:t>Unsere Geldquellen sind:</a:t>
            </a:r>
          </a:p>
          <a:p>
            <a:endParaRPr lang="de-DE" sz="4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de-DE" sz="4000" u="sng" dirty="0"/>
              <a:t>Mitgliedsbeiträge</a:t>
            </a:r>
            <a:r>
              <a:rPr lang="de-DE" sz="4000" dirty="0"/>
              <a:t>, seit über 30 Jahren unverändert! </a:t>
            </a:r>
            <a:br>
              <a:rPr lang="de-DE" sz="4000" dirty="0"/>
            </a:br>
            <a:r>
              <a:rPr lang="de-DE" sz="3500" b="0" dirty="0"/>
              <a:t>Mindestbeitrag nur 15 € im Jahr </a:t>
            </a:r>
            <a:br>
              <a:rPr lang="de-DE" sz="3500" b="0" dirty="0"/>
            </a:br>
            <a:r>
              <a:rPr lang="de-DE" sz="3500" b="0" dirty="0"/>
              <a:t>(= eine Maß beim Oktoberfest)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de-DE" sz="4000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de-DE" sz="4000" u="sng" dirty="0"/>
              <a:t>Spenden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de-DE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u="sng" dirty="0"/>
              <a:t>Reinerlöse</a:t>
            </a:r>
            <a:r>
              <a:rPr lang="de-DE" sz="4000" dirty="0"/>
              <a:t> aus Veranstaltungen wie dem heutigen Feier-Abend …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de-DE" sz="4000" dirty="0"/>
          </a:p>
          <a:p>
            <a:pPr lvl="0"/>
            <a:endParaRPr lang="de-DE" sz="4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9FF2C4-74D6-9C1C-BA8C-C4311D2AF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1513">
            <a:off x="7206812" y="2936153"/>
            <a:ext cx="593736" cy="7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37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000">
        <p15:prstTrans prst="drape"/>
      </p:transition>
    </mc:Choice>
    <mc:Fallback xmlns=""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39E4E-C400-3141-0A5E-0D11E1A29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2FCE7C-2AFD-D4E1-70A3-9BAF2F279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1296144"/>
          </a:xfrm>
        </p:spPr>
        <p:txBody>
          <a:bodyPr>
            <a:noAutofit/>
          </a:bodyPr>
          <a:lstStyle/>
          <a:p>
            <a:pPr algn="ctr"/>
            <a:r>
              <a:rPr lang="de-DE" sz="4000" dirty="0"/>
              <a:t>Wir hoffen, dass Sie auch heute unser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893BFC4-887A-5C1E-AF10-26FE3654AC36}"/>
              </a:ext>
            </a:extLst>
          </p:cNvPr>
          <p:cNvSpPr txBox="1">
            <a:spLocks/>
          </p:cNvSpPr>
          <p:nvPr/>
        </p:nvSpPr>
        <p:spPr>
          <a:xfrm>
            <a:off x="335654" y="5157192"/>
            <a:ext cx="8640960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300" dirty="0">
                <a:latin typeface="Calibri" panose="020F0502020204030204" pitchFamily="34" charset="0"/>
              </a:rPr>
              <a:t>am Ausgang kräftig füttern!</a:t>
            </a:r>
          </a:p>
          <a:p>
            <a:pPr algn="ctr"/>
            <a:r>
              <a:rPr lang="de-DE" sz="4300" dirty="0">
                <a:latin typeface="Calibri" panose="020F0502020204030204" pitchFamily="34" charset="0"/>
              </a:rPr>
              <a:t>Herzlichen Dank!</a:t>
            </a:r>
          </a:p>
          <a:p>
            <a:endParaRPr lang="de-DE" sz="4000" dirty="0">
              <a:latin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B96604-1D41-4EFC-5802-E483D5179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719" y="1664311"/>
            <a:ext cx="5040562" cy="3529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66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8A0D1-FABC-8E6B-C130-DDF17892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55AE93-CE54-4C62-36DF-CA749FB1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18" y="1052736"/>
            <a:ext cx="8640960" cy="720080"/>
          </a:xfrm>
        </p:spPr>
        <p:txBody>
          <a:bodyPr>
            <a:normAutofit fontScale="25000" lnSpcReduction="20000"/>
          </a:bodyPr>
          <a:lstStyle/>
          <a:p>
            <a:r>
              <a:rPr lang="de-DE" sz="17600" dirty="0"/>
              <a:t>Wofür wird das Geld seit 55 Jahren satzungsgemäß verwendet?</a:t>
            </a:r>
          </a:p>
          <a:p>
            <a:endParaRPr lang="de-DE" sz="4700" dirty="0"/>
          </a:p>
          <a:p>
            <a:endParaRPr lang="de-DE" sz="4700" dirty="0"/>
          </a:p>
          <a:p>
            <a:pPr lvl="0"/>
            <a:endParaRPr lang="de-DE" sz="4000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6311063-8451-3BAD-728D-64880CABE43E}"/>
              </a:ext>
            </a:extLst>
          </p:cNvPr>
          <p:cNvSpPr txBox="1">
            <a:spLocks/>
          </p:cNvSpPr>
          <p:nvPr/>
        </p:nvSpPr>
        <p:spPr>
          <a:xfrm>
            <a:off x="341618" y="2852936"/>
            <a:ext cx="8640960" cy="4598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de-DE" sz="4000" dirty="0">
                <a:latin typeface="Calibri" panose="020F0502020204030204" pitchFamily="34" charset="0"/>
              </a:rPr>
              <a:t>Für </a:t>
            </a:r>
            <a:r>
              <a:rPr lang="de-DE" sz="4000" u="sng" dirty="0">
                <a:latin typeface="Calibri" panose="020F0502020204030204" pitchFamily="34" charset="0"/>
              </a:rPr>
              <a:t>Anschaffungen</a:t>
            </a:r>
            <a:r>
              <a:rPr lang="de-DE" sz="4000" dirty="0">
                <a:latin typeface="Calibri" panose="020F0502020204030204" pitchFamily="34" charset="0"/>
              </a:rPr>
              <a:t>, die der Sachaufwandsträger nicht deckt, die aber den Unterricht und das Schulleben wesentlich bereichern.</a:t>
            </a:r>
          </a:p>
          <a:p>
            <a:pPr marL="0" lvl="0" indent="0"/>
            <a:endParaRPr lang="de-DE" sz="4000" dirty="0">
              <a:latin typeface="Calibri" panose="020F0502020204030204" pitchFamily="34" charset="0"/>
            </a:endParaRPr>
          </a:p>
          <a:p>
            <a:pPr marL="0" lvl="0" indent="0"/>
            <a:r>
              <a:rPr lang="de-DE" sz="4000" dirty="0">
                <a:latin typeface="Calibri" panose="020F0502020204030204" pitchFamily="34" charset="0"/>
              </a:rPr>
              <a:t>   Einige Beispiele:</a:t>
            </a:r>
          </a:p>
        </p:txBody>
      </p:sp>
    </p:spTree>
    <p:extLst>
      <p:ext uri="{BB962C8B-B14F-4D97-AF65-F5344CB8AC3E}">
        <p14:creationId xmlns:p14="http://schemas.microsoft.com/office/powerpoint/2010/main" val="3486489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33EBE-71BC-C3A7-7E3F-DB8C4D02B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F410AF-E8C2-959B-2356-E961AFBDB1B6}"/>
              </a:ext>
            </a:extLst>
          </p:cNvPr>
          <p:cNvGrpSpPr/>
          <p:nvPr/>
        </p:nvGrpSpPr>
        <p:grpSpPr>
          <a:xfrm>
            <a:off x="138944" y="212726"/>
            <a:ext cx="4580452" cy="4099196"/>
            <a:chOff x="138944" y="212726"/>
            <a:chExt cx="4580452" cy="409919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AFD8C9B-A34F-867B-6DE2-DD0E39D2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627" y="212726"/>
              <a:ext cx="4507769" cy="33808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7221038-5872-5866-FB50-4511CE1D6060}"/>
                </a:ext>
              </a:extLst>
            </p:cNvPr>
            <p:cNvSpPr txBox="1"/>
            <p:nvPr/>
          </p:nvSpPr>
          <p:spPr>
            <a:xfrm>
              <a:off x="138944" y="3727147"/>
              <a:ext cx="3908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Geräte für Sternwarte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ACAB754-BB5A-5937-7D2B-2FF5F2DC58C1}"/>
              </a:ext>
            </a:extLst>
          </p:cNvPr>
          <p:cNvGrpSpPr/>
          <p:nvPr/>
        </p:nvGrpSpPr>
        <p:grpSpPr>
          <a:xfrm>
            <a:off x="3812625" y="1196752"/>
            <a:ext cx="5125611" cy="5553327"/>
            <a:chOff x="4327440" y="2900403"/>
            <a:chExt cx="3540883" cy="383635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24824259-6DCA-4994-C639-47AD4B5D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8471" y="2900403"/>
              <a:ext cx="2469852" cy="38066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A96F1516-8273-FBEF-9EF2-2166DCC04370}"/>
                </a:ext>
              </a:extLst>
            </p:cNvPr>
            <p:cNvSpPr txBox="1"/>
            <p:nvPr/>
          </p:nvSpPr>
          <p:spPr>
            <a:xfrm>
              <a:off x="4327440" y="6332785"/>
              <a:ext cx="1049185" cy="40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Laptops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52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BA1E-2D4B-0318-5687-7B58B6298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DDB5ECF-85D1-F169-B690-357BB34CD06B}"/>
              </a:ext>
            </a:extLst>
          </p:cNvPr>
          <p:cNvGrpSpPr/>
          <p:nvPr/>
        </p:nvGrpSpPr>
        <p:grpSpPr>
          <a:xfrm>
            <a:off x="138944" y="212727"/>
            <a:ext cx="4156952" cy="4305104"/>
            <a:chOff x="138944" y="212727"/>
            <a:chExt cx="4156952" cy="430510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6388724-737C-2BB7-ABD6-4E87A13BD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44" y="212727"/>
              <a:ext cx="4156952" cy="36483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369DD377-C48A-918C-5034-2BDE19A8D862}"/>
                </a:ext>
              </a:extLst>
            </p:cNvPr>
            <p:cNvSpPr txBox="1"/>
            <p:nvPr/>
          </p:nvSpPr>
          <p:spPr>
            <a:xfrm>
              <a:off x="138944" y="3933056"/>
              <a:ext cx="22497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Defibrillator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8A840A-C4D6-0838-7BBD-B8A7A9EB01D3}"/>
              </a:ext>
            </a:extLst>
          </p:cNvPr>
          <p:cNvGrpSpPr/>
          <p:nvPr/>
        </p:nvGrpSpPr>
        <p:grpSpPr>
          <a:xfrm>
            <a:off x="4384637" y="2876955"/>
            <a:ext cx="4759363" cy="3632323"/>
            <a:chOff x="4384637" y="2876955"/>
            <a:chExt cx="4759363" cy="3632323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FC6FAAC0-0829-5296-977E-7D0A6593E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4637" y="3428999"/>
              <a:ext cx="4620419" cy="30802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AA1EF7E-AA63-512C-45A0-291E855B1382}"/>
                </a:ext>
              </a:extLst>
            </p:cNvPr>
            <p:cNvSpPr txBox="1"/>
            <p:nvPr/>
          </p:nvSpPr>
          <p:spPr>
            <a:xfrm>
              <a:off x="4742026" y="2876955"/>
              <a:ext cx="44019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Zuschuss zur Kletterhalle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3699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0A10E-AE46-9A4E-57A7-A745D39F9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278235C-4C83-78A8-1B9F-46DB0BD257EE}"/>
              </a:ext>
            </a:extLst>
          </p:cNvPr>
          <p:cNvGrpSpPr/>
          <p:nvPr/>
        </p:nvGrpSpPr>
        <p:grpSpPr>
          <a:xfrm>
            <a:off x="140754" y="126443"/>
            <a:ext cx="5447999" cy="4300994"/>
            <a:chOff x="140463" y="126443"/>
            <a:chExt cx="4572000" cy="360942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49AA5AB-775E-88CD-7C5B-740C42786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63" y="126443"/>
              <a:ext cx="4572000" cy="304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855D9B2-5070-686B-86CF-01B58BEBB884}"/>
                </a:ext>
              </a:extLst>
            </p:cNvPr>
            <p:cNvSpPr txBox="1"/>
            <p:nvPr/>
          </p:nvSpPr>
          <p:spPr>
            <a:xfrm>
              <a:off x="140463" y="3245121"/>
              <a:ext cx="2160905" cy="490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Mountainbike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BD4C77A-E95F-A5CE-6FF0-27DF0F4DDB17}"/>
              </a:ext>
            </a:extLst>
          </p:cNvPr>
          <p:cNvGrpSpPr/>
          <p:nvPr/>
        </p:nvGrpSpPr>
        <p:grpSpPr>
          <a:xfrm>
            <a:off x="3372454" y="3305060"/>
            <a:ext cx="5680615" cy="3460458"/>
            <a:chOff x="3372454" y="3305060"/>
            <a:chExt cx="5680615" cy="3460458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829CCCD4-4F76-2B25-BA57-64B3E0A5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72454" y="3861048"/>
              <a:ext cx="5656927" cy="29044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7235A9C-F437-643D-4481-EF62DBCFD4FB}"/>
                </a:ext>
              </a:extLst>
            </p:cNvPr>
            <p:cNvSpPr txBox="1"/>
            <p:nvPr/>
          </p:nvSpPr>
          <p:spPr>
            <a:xfrm>
              <a:off x="6766096" y="3305060"/>
              <a:ext cx="2286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Band Stands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483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61228-BE9A-D6A9-E456-9A7CFE913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635C4E3-9EC2-E0EE-01C7-FD3479B54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3711"/>
            <a:ext cx="9144000" cy="21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97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53E94-5F97-1245-7AE7-1565AD73B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98880BC-7499-77DC-1831-D48D44FB9BDD}"/>
              </a:ext>
            </a:extLst>
          </p:cNvPr>
          <p:cNvGrpSpPr/>
          <p:nvPr/>
        </p:nvGrpSpPr>
        <p:grpSpPr>
          <a:xfrm>
            <a:off x="138944" y="212726"/>
            <a:ext cx="4579611" cy="4591639"/>
            <a:chOff x="138944" y="212726"/>
            <a:chExt cx="4579611" cy="459163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4B1A4B9-7F5D-6265-26D5-D437865C0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2468" y="212726"/>
              <a:ext cx="4506087" cy="33808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56EB917-188B-8938-DF52-5F12C9799AB7}"/>
                </a:ext>
              </a:extLst>
            </p:cNvPr>
            <p:cNvSpPr txBox="1"/>
            <p:nvPr/>
          </p:nvSpPr>
          <p:spPr>
            <a:xfrm>
              <a:off x="138944" y="3727147"/>
              <a:ext cx="394768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Zuschuss zum </a:t>
              </a:r>
            </a:p>
            <a:p>
              <a:r>
                <a:rPr lang="de-DE" sz="3200" b="1" dirty="0"/>
                <a:t>Digitalen Schülerlabor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5E7B96C-C903-E1C2-CB26-3758F4DE22AE}"/>
              </a:ext>
            </a:extLst>
          </p:cNvPr>
          <p:cNvGrpSpPr/>
          <p:nvPr/>
        </p:nvGrpSpPr>
        <p:grpSpPr>
          <a:xfrm>
            <a:off x="4259643" y="2558483"/>
            <a:ext cx="4809892" cy="4148522"/>
            <a:chOff x="4259643" y="2558483"/>
            <a:chExt cx="4809892" cy="4148522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B3EBEF4F-4818-E416-7FDE-7995DCA0F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147946"/>
              <a:ext cx="4745412" cy="3559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E40A232-6FC9-BD38-4C7D-7A6704BB47FC}"/>
                </a:ext>
              </a:extLst>
            </p:cNvPr>
            <p:cNvSpPr txBox="1"/>
            <p:nvPr/>
          </p:nvSpPr>
          <p:spPr>
            <a:xfrm>
              <a:off x="5940152" y="2558483"/>
              <a:ext cx="31293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Handball-T-Shirts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33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73F34-56A3-96F3-CB80-F766D9484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BB4C705-6840-FD2E-0583-82054574168E}"/>
              </a:ext>
            </a:extLst>
          </p:cNvPr>
          <p:cNvGrpSpPr/>
          <p:nvPr/>
        </p:nvGrpSpPr>
        <p:grpSpPr>
          <a:xfrm>
            <a:off x="113868" y="150995"/>
            <a:ext cx="5693482" cy="4662999"/>
            <a:chOff x="113868" y="150995"/>
            <a:chExt cx="5693482" cy="466299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D6A4410-E767-09ED-06A4-F86407219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1" y="150995"/>
              <a:ext cx="5627839" cy="2950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F252792-837C-E23C-C2B6-7555DB1C3F48}"/>
                </a:ext>
              </a:extLst>
            </p:cNvPr>
            <p:cNvSpPr txBox="1"/>
            <p:nvPr/>
          </p:nvSpPr>
          <p:spPr>
            <a:xfrm>
              <a:off x="113868" y="3244334"/>
              <a:ext cx="309507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Trikots für </a:t>
              </a:r>
            </a:p>
            <a:p>
              <a:r>
                <a:rPr lang="de-DE" sz="3200" b="1" dirty="0"/>
                <a:t>die Rhythmische </a:t>
              </a:r>
            </a:p>
            <a:p>
              <a:r>
                <a:rPr lang="de-DE" sz="3200" b="1" dirty="0"/>
                <a:t>Sportgymnastik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A604A6D-5F8D-6E66-36B1-E40A3E23FD80}"/>
              </a:ext>
            </a:extLst>
          </p:cNvPr>
          <p:cNvGrpSpPr/>
          <p:nvPr/>
        </p:nvGrpSpPr>
        <p:grpSpPr>
          <a:xfrm>
            <a:off x="4259643" y="2070728"/>
            <a:ext cx="4974316" cy="4636277"/>
            <a:chOff x="4259643" y="2070728"/>
            <a:chExt cx="4974316" cy="463627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C39C952B-C97F-5998-3788-77FD4E8B2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147946"/>
              <a:ext cx="4745412" cy="3559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ECC3670-67ED-D402-FF9D-6E1D7421F0DA}"/>
                </a:ext>
              </a:extLst>
            </p:cNvPr>
            <p:cNvSpPr txBox="1"/>
            <p:nvPr/>
          </p:nvSpPr>
          <p:spPr>
            <a:xfrm>
              <a:off x="6632349" y="2070728"/>
              <a:ext cx="260161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Zuschuss zum </a:t>
              </a:r>
            </a:p>
            <a:p>
              <a:r>
                <a:rPr lang="de-DE" sz="3200" b="1" dirty="0"/>
                <a:t>Konzertflügel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452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90BA-901A-E2DD-C5FC-F2BCA4C92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EC4E629-FA61-A75A-F725-B9D051270354}"/>
              </a:ext>
            </a:extLst>
          </p:cNvPr>
          <p:cNvGrpSpPr/>
          <p:nvPr/>
        </p:nvGrpSpPr>
        <p:grpSpPr>
          <a:xfrm>
            <a:off x="138944" y="212726"/>
            <a:ext cx="4580452" cy="5576524"/>
            <a:chOff x="138944" y="212726"/>
            <a:chExt cx="4580452" cy="557652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F72D005-AEDA-C9AD-1E94-0E8380C14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1627" y="212726"/>
              <a:ext cx="4507769" cy="33808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79C69A6-9F06-D1E6-4E22-471E7D49E1D8}"/>
                </a:ext>
              </a:extLst>
            </p:cNvPr>
            <p:cNvSpPr txBox="1"/>
            <p:nvPr/>
          </p:nvSpPr>
          <p:spPr>
            <a:xfrm>
              <a:off x="138944" y="3727147"/>
              <a:ext cx="284888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FRAUNHOFER-Schriftzug </a:t>
              </a:r>
            </a:p>
            <a:p>
              <a:r>
                <a:rPr lang="de-DE" sz="3200" b="1" dirty="0"/>
                <a:t>zum 100. Geburtstag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32120A-4DF3-DC59-1A9B-148C3FCB64F0}"/>
              </a:ext>
            </a:extLst>
          </p:cNvPr>
          <p:cNvGrpSpPr/>
          <p:nvPr/>
        </p:nvGrpSpPr>
        <p:grpSpPr>
          <a:xfrm>
            <a:off x="3305073" y="1412776"/>
            <a:ext cx="5838927" cy="5294228"/>
            <a:chOff x="4259643" y="2291148"/>
            <a:chExt cx="4870184" cy="441585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5DB6B57-CBFA-7B92-88F7-1120093E1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147946"/>
              <a:ext cx="4745412" cy="3559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A1CEE5E-4A62-5285-413B-4F7C459ED5C5}"/>
                </a:ext>
              </a:extLst>
            </p:cNvPr>
            <p:cNvSpPr txBox="1"/>
            <p:nvPr/>
          </p:nvSpPr>
          <p:spPr>
            <a:xfrm>
              <a:off x="6707365" y="2291148"/>
              <a:ext cx="2422462" cy="898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Messestand für </a:t>
              </a:r>
            </a:p>
            <a:p>
              <a:r>
                <a:rPr lang="de-DE" sz="3200" b="1" dirty="0"/>
                <a:t>Erfinderclub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655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19BE3-1582-2AA6-65C2-CF4EDD041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A259EA6-B00B-9C1D-F50C-D6453D346BB9}"/>
              </a:ext>
            </a:extLst>
          </p:cNvPr>
          <p:cNvSpPr txBox="1">
            <a:spLocks/>
          </p:cNvSpPr>
          <p:nvPr/>
        </p:nvSpPr>
        <p:spPr>
          <a:xfrm>
            <a:off x="251520" y="119675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de-DE" sz="4300" dirty="0">
                <a:latin typeface="Calibri" panose="020F0502020204030204" pitchFamily="34" charset="0"/>
              </a:rPr>
              <a:t>Wir bezuschussen auch schulische Veranstaltungen wie Vorträge, Seminare, Exkursionen, Theateraufführungen usw., um die finanziellen Belastungen der Eltern in Grenzen zu halten.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de-DE" sz="4300" dirty="0">
              <a:latin typeface="Calibri" panose="020F0502020204030204" pitchFamily="34" charset="0"/>
            </a:endParaRPr>
          </a:p>
          <a:p>
            <a:pPr marL="0" indent="0"/>
            <a:r>
              <a:rPr lang="de-DE" sz="4300" dirty="0">
                <a:latin typeface="Calibri" panose="020F0502020204030204" pitchFamily="34" charset="0"/>
              </a:rPr>
              <a:t>   Hierfür einige Beispiele:</a:t>
            </a:r>
          </a:p>
          <a:p>
            <a:pPr lvl="0">
              <a:buFont typeface="Arial" panose="020B0604020202020204" pitchFamily="34" charset="0"/>
              <a:buChar char="•"/>
            </a:pPr>
            <a:endParaRPr 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4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57492-8B41-DE51-3DD1-875A59AEA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E37D5D3-C2DE-80F7-E804-E3A576D3FEC5}"/>
              </a:ext>
            </a:extLst>
          </p:cNvPr>
          <p:cNvGrpSpPr/>
          <p:nvPr/>
        </p:nvGrpSpPr>
        <p:grpSpPr>
          <a:xfrm>
            <a:off x="105200" y="379140"/>
            <a:ext cx="4646312" cy="4691528"/>
            <a:chOff x="105200" y="379140"/>
            <a:chExt cx="4646312" cy="469152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49A7464-72F0-5F8A-6E1F-CF5C1CAF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379140"/>
              <a:ext cx="4572000" cy="304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2C61489-A8D2-DB17-01F5-33FAAA74A1FA}"/>
                </a:ext>
              </a:extLst>
            </p:cNvPr>
            <p:cNvSpPr txBox="1"/>
            <p:nvPr/>
          </p:nvSpPr>
          <p:spPr>
            <a:xfrm>
              <a:off x="105200" y="3501008"/>
              <a:ext cx="33336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Amerika-Vorträge </a:t>
              </a:r>
            </a:p>
            <a:p>
              <a:r>
                <a:rPr lang="de-DE" sz="3200" b="1" dirty="0"/>
                <a:t>von Dr. Markus </a:t>
              </a:r>
              <a:r>
                <a:rPr lang="de-DE" sz="3200" b="1" dirty="0" err="1"/>
                <a:t>Hünemörder</a:t>
              </a:r>
              <a:endParaRPr lang="de-DE" sz="3200" b="1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89A4DB-9020-B13D-E8AE-BB45E0D5FA4C}"/>
              </a:ext>
            </a:extLst>
          </p:cNvPr>
          <p:cNvGrpSpPr/>
          <p:nvPr/>
        </p:nvGrpSpPr>
        <p:grpSpPr>
          <a:xfrm>
            <a:off x="4259643" y="1774240"/>
            <a:ext cx="5532429" cy="4736811"/>
            <a:chOff x="4259643" y="1774240"/>
            <a:chExt cx="5532429" cy="473681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C700F972-6BAB-BA17-1AF4-29E10593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343900"/>
              <a:ext cx="4745413" cy="3167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0F2F8AD-4AFA-9444-33C3-02D4F009145E}"/>
                </a:ext>
              </a:extLst>
            </p:cNvPr>
            <p:cNvSpPr txBox="1"/>
            <p:nvPr/>
          </p:nvSpPr>
          <p:spPr>
            <a:xfrm>
              <a:off x="5652120" y="1774240"/>
              <a:ext cx="41399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Keramikworkshop </a:t>
              </a:r>
            </a:p>
            <a:p>
              <a:r>
                <a:rPr lang="de-DE" sz="3200" b="1" dirty="0"/>
                <a:t>der Kunstklasse </a:t>
              </a:r>
            </a:p>
            <a:p>
              <a:r>
                <a:rPr lang="de-DE" sz="3200" b="1" dirty="0"/>
                <a:t>mit Jennifer Jordan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237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B5534-6475-C5BE-52E4-294A5FFEF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3852344-90F2-C839-2EE6-792BA7682FF6}"/>
              </a:ext>
            </a:extLst>
          </p:cNvPr>
          <p:cNvGrpSpPr/>
          <p:nvPr/>
        </p:nvGrpSpPr>
        <p:grpSpPr>
          <a:xfrm>
            <a:off x="138944" y="380999"/>
            <a:ext cx="4505064" cy="3930923"/>
            <a:chOff x="138944" y="380999"/>
            <a:chExt cx="4505064" cy="393092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ADB1683-EBDC-D027-6E23-C021F78D8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786" y="380999"/>
              <a:ext cx="4452222" cy="33391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1E69BF1-8CBF-7BB6-083E-11B250214389}"/>
                </a:ext>
              </a:extLst>
            </p:cNvPr>
            <p:cNvSpPr txBox="1"/>
            <p:nvPr/>
          </p:nvSpPr>
          <p:spPr>
            <a:xfrm>
              <a:off x="138944" y="3727147"/>
              <a:ext cx="3718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White </a:t>
              </a:r>
              <a:r>
                <a:rPr lang="de-DE" sz="3200" b="1" dirty="0" err="1"/>
                <a:t>Horse</a:t>
              </a:r>
              <a:r>
                <a:rPr lang="de-DE" sz="3200" b="1" dirty="0"/>
                <a:t> </a:t>
              </a:r>
              <a:r>
                <a:rPr lang="de-DE" sz="3200" b="1" dirty="0" err="1"/>
                <a:t>Theatre</a:t>
              </a:r>
              <a:endParaRPr lang="de-DE" sz="3200" b="1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ECEDBFF-020B-D0EE-9079-78E52D5D7B5F}"/>
              </a:ext>
            </a:extLst>
          </p:cNvPr>
          <p:cNvGrpSpPr/>
          <p:nvPr/>
        </p:nvGrpSpPr>
        <p:grpSpPr>
          <a:xfrm>
            <a:off x="5076056" y="1196752"/>
            <a:ext cx="4164538" cy="5362823"/>
            <a:chOff x="5076056" y="1196752"/>
            <a:chExt cx="4164538" cy="5362823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8AB53B5-5987-6635-EA67-0E9EE3F27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66"/>
            <a:stretch>
              <a:fillRect/>
            </a:stretch>
          </p:blipFill>
          <p:spPr>
            <a:xfrm>
              <a:off x="5597120" y="2852936"/>
              <a:ext cx="3320039" cy="37066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BD8A65-0426-5BFF-F3ED-F6A1FCB94366}"/>
                </a:ext>
              </a:extLst>
            </p:cNvPr>
            <p:cNvSpPr txBox="1"/>
            <p:nvPr/>
          </p:nvSpPr>
          <p:spPr>
            <a:xfrm>
              <a:off x="5076056" y="1196752"/>
              <a:ext cx="41645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Übernahme </a:t>
              </a:r>
            </a:p>
            <a:p>
              <a:r>
                <a:rPr lang="de-DE" sz="3200" b="1" dirty="0"/>
                <a:t>unzähliger Fahrtkosten,</a:t>
              </a:r>
            </a:p>
            <a:p>
              <a:r>
                <a:rPr lang="de-DE" sz="3200" b="1" dirty="0"/>
                <a:t> z. B. für WOPs-Tage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63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39E95-DD57-3132-62AD-6105F6304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D04E19E-866D-C3C8-63C6-ED68DE82D594}"/>
              </a:ext>
            </a:extLst>
          </p:cNvPr>
          <p:cNvSpPr txBox="1">
            <a:spLocks/>
          </p:cNvSpPr>
          <p:nvPr/>
        </p:nvSpPr>
        <p:spPr>
          <a:xfrm>
            <a:off x="324099" y="2204864"/>
            <a:ext cx="864096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4000" dirty="0">
              <a:latin typeface="Calibri" panose="020F050202020403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299C968-89FE-1F52-A1A6-D51D26964292}"/>
              </a:ext>
            </a:extLst>
          </p:cNvPr>
          <p:cNvSpPr txBox="1">
            <a:spLocks/>
          </p:cNvSpPr>
          <p:nvPr/>
        </p:nvSpPr>
        <p:spPr>
          <a:xfrm>
            <a:off x="503040" y="836712"/>
            <a:ext cx="8316861" cy="576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de-DE" sz="8400" dirty="0">
                <a:latin typeface="Calibri" panose="020F0502020204030204" pitchFamily="34" charset="0"/>
              </a:rPr>
              <a:t>Keinem Kind an unserer Schule soll aus finanziellen Gründen die Teilnahme an einer schulischen Veranstaltung wie z. B. Kennenlerntage, Skikurs, Gebirgswanderwoche, Berlinfahrt usw. verwehrt bleiben, deshalb </a:t>
            </a:r>
            <a:r>
              <a:rPr lang="de-DE" sz="8400" u="sng" dirty="0">
                <a:latin typeface="Calibri" panose="020F0502020204030204" pitchFamily="34" charset="0"/>
              </a:rPr>
              <a:t>unterstützen wir auch Einzelne</a:t>
            </a:r>
            <a:r>
              <a:rPr lang="de-DE" sz="8400" dirty="0">
                <a:latin typeface="Calibri" panose="020F0502020204030204" pitchFamily="34" charset="0"/>
              </a:rPr>
              <a:t> und übernehmen dafür die Kosten.</a:t>
            </a:r>
          </a:p>
          <a:p>
            <a:endParaRPr 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9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754F4-DF95-5578-B82D-43ABC7F87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3028B26-1405-C5EC-7818-C33ECDB8723B}"/>
              </a:ext>
            </a:extLst>
          </p:cNvPr>
          <p:cNvSpPr txBox="1">
            <a:spLocks/>
          </p:cNvSpPr>
          <p:nvPr/>
        </p:nvSpPr>
        <p:spPr>
          <a:xfrm>
            <a:off x="251519" y="1063129"/>
            <a:ext cx="8640960" cy="1789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de-DE" sz="3200" dirty="0">
                <a:latin typeface="Calibri" panose="020F0502020204030204" pitchFamily="34" charset="0"/>
              </a:rPr>
              <a:t>Eine feste Größe auf der Ausgabenseite sind </a:t>
            </a:r>
            <a:r>
              <a:rPr lang="de-DE" sz="3200" dirty="0"/>
              <a:t>jedes Jahr </a:t>
            </a:r>
            <a:r>
              <a:rPr lang="de-DE" sz="3200" dirty="0">
                <a:latin typeface="Calibri" panose="020F0502020204030204" pitchFamily="34" charset="0"/>
              </a:rPr>
              <a:t>das Willkommensgeschenk für die Fünftklässler, die exklusive Mappe „Meine Zeit am Fraunhofer-Gymnasium“, …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CBC0EDF-19D7-BB12-AADD-9512C94A04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6863" y="3068960"/>
            <a:ext cx="5710271" cy="374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386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20C26-3237-44E4-3200-D9E0282E2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A72B364-E9A9-CDE8-5AA1-735636259D54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640960" cy="853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de-DE" sz="3200" dirty="0">
                <a:latin typeface="Calibri" panose="020F0502020204030204" pitchFamily="34" charset="0"/>
              </a:rPr>
              <a:t>die Tutorenausbildung in der 10. Jahrgangsstufe,</a:t>
            </a:r>
          </a:p>
        </p:txBody>
      </p:sp>
      <p:pic>
        <p:nvPicPr>
          <p:cNvPr id="3" name="Grafik 2" descr="Ein Bild, das Person, Kleidung, Schuhwerk, Lächeln enthält.&#10;&#10;KI-generierte Inhalte können fehlerhaft sein.">
            <a:extLst>
              <a:ext uri="{FF2B5EF4-FFF2-40B4-BE49-F238E27FC236}">
                <a16:creationId xmlns:a16="http://schemas.microsoft.com/office/drawing/2014/main" id="{1CFFC7BE-91F0-2B16-2C0C-CF3B5B442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>
            <a:fillRect/>
          </a:stretch>
        </p:blipFill>
        <p:spPr>
          <a:xfrm>
            <a:off x="513022" y="1988840"/>
            <a:ext cx="8117955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084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96963-5F04-3DF8-A169-B230776BE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C2FD4DE-97C4-54EB-32A7-9751BA2FA537}"/>
              </a:ext>
            </a:extLst>
          </p:cNvPr>
          <p:cNvSpPr txBox="1">
            <a:spLocks/>
          </p:cNvSpPr>
          <p:nvPr/>
        </p:nvSpPr>
        <p:spPr>
          <a:xfrm>
            <a:off x="324099" y="2204864"/>
            <a:ext cx="864096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4000" dirty="0">
              <a:latin typeface="Calibri" panose="020F050202020403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FEE6C294-5EEC-2080-C10B-29472BD286C0}"/>
              </a:ext>
            </a:extLst>
          </p:cNvPr>
          <p:cNvSpPr txBox="1">
            <a:spLocks/>
          </p:cNvSpPr>
          <p:nvPr/>
        </p:nvSpPr>
        <p:spPr>
          <a:xfrm>
            <a:off x="324099" y="908720"/>
            <a:ext cx="8640960" cy="85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de-DE" sz="3200" dirty="0">
                <a:latin typeface="Calibri" panose="020F0502020204030204" pitchFamily="34" charset="0"/>
              </a:rPr>
              <a:t>die Preise für ausgezeichnete Abiturienten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CFBF929-6E84-30D5-EF81-D4942A86D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44824"/>
            <a:ext cx="7200800" cy="480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160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0E49F-5453-FC77-04CD-6310AD31F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E7C6C7E-C5B8-AC42-3A98-8069A7F0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584" y="2678906"/>
            <a:ext cx="7772400" cy="1686198"/>
          </a:xfrm>
        </p:spPr>
        <p:txBody>
          <a:bodyPr>
            <a:normAutofit/>
          </a:bodyPr>
          <a:lstStyle/>
          <a:p>
            <a:r>
              <a:rPr lang="de-DE" sz="4800" dirty="0">
                <a:solidFill>
                  <a:schemeClr val="tx1"/>
                </a:solidFill>
              </a:rPr>
              <a:t>Wir freuen uns, dass Sie gekommen sind …</a:t>
            </a:r>
          </a:p>
        </p:txBody>
      </p:sp>
    </p:spTree>
    <p:extLst>
      <p:ext uri="{BB962C8B-B14F-4D97-AF65-F5344CB8AC3E}">
        <p14:creationId xmlns:p14="http://schemas.microsoft.com/office/powerpoint/2010/main" val="920889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86D29-A062-B5AD-F3A2-C8C75EC09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D9A579-C725-DFF2-FD6E-57A276099371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640960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latin typeface="Calibri" panose="020F0502020204030204" pitchFamily="34" charset="0"/>
              </a:rPr>
              <a:t>Um auch in Zukunft möglichst viel Gutes tun zu</a:t>
            </a:r>
          </a:p>
          <a:p>
            <a:r>
              <a:rPr lang="de-DE" sz="3200" dirty="0">
                <a:latin typeface="Calibri" panose="020F0502020204030204" pitchFamily="34" charset="0"/>
              </a:rPr>
              <a:t>können, wünschen wir uns noch mehr Mitglieder …</a:t>
            </a:r>
          </a:p>
          <a:p>
            <a:endParaRPr lang="de-DE" sz="3200" dirty="0">
              <a:latin typeface="Calibri" panose="020F0502020204030204" pitchFamily="34" charset="0"/>
            </a:endParaRPr>
          </a:p>
          <a:p>
            <a:endParaRPr lang="de-DE" sz="4000" dirty="0">
              <a:latin typeface="Calibri" panose="020F0502020204030204" pitchFamily="34" charset="0"/>
            </a:endParaRPr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EE405D26-3339-01CD-EB1E-256587BFB2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549217"/>
              </p:ext>
            </p:extLst>
          </p:nvPr>
        </p:nvGraphicFramePr>
        <p:xfrm>
          <a:off x="0" y="1844824"/>
          <a:ext cx="9144000" cy="4975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7E6D8309-65F8-05F0-6D7C-F76724C1DB0D}"/>
              </a:ext>
            </a:extLst>
          </p:cNvPr>
          <p:cNvSpPr txBox="1"/>
          <p:nvPr/>
        </p:nvSpPr>
        <p:spPr>
          <a:xfrm>
            <a:off x="2191407" y="1876735"/>
            <a:ext cx="47611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0" kern="120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Mitgliederentwicklung</a:t>
            </a:r>
            <a:endParaRPr lang="de-DE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36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drap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299DB-45D0-C95A-5B13-5A6F29EB2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draußen, Baum, Mann enthält.&#10;&#10;KI-generierte Inhalte können fehlerhaft sein.">
            <a:extLst>
              <a:ext uri="{FF2B5EF4-FFF2-40B4-BE49-F238E27FC236}">
                <a16:creationId xmlns:a16="http://schemas.microsoft.com/office/drawing/2014/main" id="{143DFC2B-2F90-F8C9-1520-9933E2146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025" y="2287141"/>
            <a:ext cx="3813043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9A2108CB-0ACD-60C2-A6F1-AA820CD74C0E}"/>
              </a:ext>
            </a:extLst>
          </p:cNvPr>
          <p:cNvSpPr txBox="1">
            <a:spLocks/>
          </p:cNvSpPr>
          <p:nvPr/>
        </p:nvSpPr>
        <p:spPr>
          <a:xfrm>
            <a:off x="324099" y="2204864"/>
            <a:ext cx="8640960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Calibri" panose="020F0502020204030204" pitchFamily="34" charset="0"/>
              </a:rPr>
              <a:t> </a:t>
            </a:r>
          </a:p>
          <a:p>
            <a:endParaRPr lang="de-DE" sz="4000" dirty="0">
              <a:latin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71A2C8-4855-B8AC-C6E3-082FD4453D18}"/>
              </a:ext>
            </a:extLst>
          </p:cNvPr>
          <p:cNvSpPr txBox="1">
            <a:spLocks/>
          </p:cNvSpPr>
          <p:nvPr/>
        </p:nvSpPr>
        <p:spPr>
          <a:xfrm>
            <a:off x="233772" y="798275"/>
            <a:ext cx="88204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latin typeface="Calibri" panose="020F0502020204030204" pitchFamily="34" charset="0"/>
              </a:rPr>
              <a:t> … und </a:t>
            </a:r>
            <a:r>
              <a:rPr lang="de-DE" sz="2800" u="sng" dirty="0">
                <a:highlight>
                  <a:srgbClr val="CDD30F"/>
                </a:highlight>
                <a:latin typeface="Calibri" panose="020F0502020204030204" pitchFamily="34" charset="0"/>
              </a:rPr>
              <a:t>heute</a:t>
            </a:r>
            <a:r>
              <a:rPr lang="de-DE" sz="2800" dirty="0">
                <a:latin typeface="Calibri" panose="020F0502020204030204" pitchFamily="34" charset="0"/>
              </a:rPr>
              <a:t> könnte die Zahl in die Höhe schießen und sich dem Wunschtraum unseres 1. Vorsitzenden nähern: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152FEF7-E1EE-2FEA-3553-1A48BDCF1A38}"/>
              </a:ext>
            </a:extLst>
          </p:cNvPr>
          <p:cNvSpPr txBox="1">
            <a:spLocks/>
          </p:cNvSpPr>
          <p:nvPr/>
        </p:nvSpPr>
        <p:spPr>
          <a:xfrm>
            <a:off x="323528" y="587727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200" dirty="0">
                <a:latin typeface="Calibri" panose="020F0502020204030204" pitchFamily="34" charset="0"/>
              </a:rPr>
              <a:t>Jede/r ist herzlich willkommen, nicht nur Ehemalige!</a:t>
            </a:r>
          </a:p>
        </p:txBody>
      </p:sp>
      <p:sp>
        <p:nvSpPr>
          <p:cNvPr id="5" name="Denkblase: wolkenförmig 4">
            <a:extLst>
              <a:ext uri="{FF2B5EF4-FFF2-40B4-BE49-F238E27FC236}">
                <a16:creationId xmlns:a16="http://schemas.microsoft.com/office/drawing/2014/main" id="{75D10D76-A2AB-4D14-1B9B-CA3DEE5B2991}"/>
              </a:ext>
            </a:extLst>
          </p:cNvPr>
          <p:cNvSpPr/>
          <p:nvPr/>
        </p:nvSpPr>
        <p:spPr>
          <a:xfrm>
            <a:off x="4499993" y="1662371"/>
            <a:ext cx="3168352" cy="2088232"/>
          </a:xfrm>
          <a:prstGeom prst="cloudCallout">
            <a:avLst>
              <a:gd name="adj1" fmla="val -85793"/>
              <a:gd name="adj2" fmla="val 581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u="sng" dirty="0">
                <a:highlight>
                  <a:srgbClr val="CDD30F"/>
                </a:highlight>
              </a:rPr>
              <a:t>1000</a:t>
            </a:r>
            <a:r>
              <a:rPr lang="de-DE" sz="2400" b="1" dirty="0"/>
              <a:t> Freundinnen und Freunde!</a:t>
            </a:r>
          </a:p>
        </p:txBody>
      </p:sp>
    </p:spTree>
    <p:extLst>
      <p:ext uri="{BB962C8B-B14F-4D97-AF65-F5344CB8AC3E}">
        <p14:creationId xmlns:p14="http://schemas.microsoft.com/office/powerpoint/2010/main" val="31971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drap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1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1"/>
                            </p:stCondLst>
                            <p:childTnLst>
                              <p:par>
                                <p:cTn id="2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 animBg="1"/>
      <p:bldP spid="5" grpId="1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01F60-B2CE-5A53-BFF0-D134C2BA0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43BA575-2075-38C8-BA66-8B56664E901A}"/>
              </a:ext>
            </a:extLst>
          </p:cNvPr>
          <p:cNvGrpSpPr/>
          <p:nvPr/>
        </p:nvGrpSpPr>
        <p:grpSpPr>
          <a:xfrm>
            <a:off x="385058" y="2852936"/>
            <a:ext cx="8301876" cy="5870922"/>
            <a:chOff x="1403649" y="3645024"/>
            <a:chExt cx="6693147" cy="473326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E67B254C-606D-2780-DDC7-83B201A16C4F}"/>
                </a:ext>
              </a:extLst>
            </p:cNvPr>
            <p:cNvSpPr/>
            <p:nvPr/>
          </p:nvSpPr>
          <p:spPr>
            <a:xfrm>
              <a:off x="1403649" y="3645024"/>
              <a:ext cx="6693147" cy="321297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 descr="Ein Bild, das Text, Schrift, Brief, Dokument enthält.&#10;&#10;KI-generierte Inhalte können fehlerhaft sein.">
              <a:extLst>
                <a:ext uri="{FF2B5EF4-FFF2-40B4-BE49-F238E27FC236}">
                  <a16:creationId xmlns:a16="http://schemas.microsoft.com/office/drawing/2014/main" id="{5FC84872-DD5A-8813-E6AB-B78C77919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2" t="26877" r="12151"/>
            <a:stretch>
              <a:fillRect/>
            </a:stretch>
          </p:blipFill>
          <p:spPr>
            <a:xfrm rot="21444299">
              <a:off x="1586467" y="3645586"/>
              <a:ext cx="6485519" cy="47327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4DF0F5-806E-DD1F-B1FD-41449B078B3A}"/>
              </a:ext>
            </a:extLst>
          </p:cNvPr>
          <p:cNvSpPr txBox="1">
            <a:spLocks/>
          </p:cNvSpPr>
          <p:nvPr/>
        </p:nvSpPr>
        <p:spPr>
          <a:xfrm>
            <a:off x="323528" y="980728"/>
            <a:ext cx="8424936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sz="9000" dirty="0">
                <a:latin typeface="Calibri" panose="020F0502020204030204" pitchFamily="34" charset="0"/>
              </a:rPr>
              <a:t>Diesen Traum hatte bereits am 16. Juli 1971 der allererste Vorsitzende Johann Baumeister, wie der Auszug aus dem damaligen Protokoll zeigt: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8E494DA-365C-4774-B01B-7AC611313365}"/>
              </a:ext>
            </a:extLst>
          </p:cNvPr>
          <p:cNvSpPr/>
          <p:nvPr/>
        </p:nvSpPr>
        <p:spPr>
          <a:xfrm>
            <a:off x="5292080" y="5301208"/>
            <a:ext cx="2592288" cy="360040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2477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drap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D887-0D04-0180-490E-EEA20C395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8615A3-C4DF-A79F-BD4C-E8581AC638B4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424936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de-DE" sz="4000" dirty="0">
                <a:latin typeface="Calibri" panose="020F0502020204030204" pitchFamily="34" charset="0"/>
              </a:rPr>
              <a:t>Heute kann der Traum wahr werden.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9010EB-9E7E-583F-6DA1-7C171D873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685743" cy="52292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F677947-4A37-B102-D513-2AC4105CA8FA}"/>
              </a:ext>
            </a:extLst>
          </p:cNvPr>
          <p:cNvSpPr txBox="1"/>
          <p:nvPr/>
        </p:nvSpPr>
        <p:spPr>
          <a:xfrm>
            <a:off x="4710390" y="2963560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err="1"/>
              <a:t>We</a:t>
            </a:r>
            <a:r>
              <a:rPr lang="de-DE" sz="6000" dirty="0"/>
              <a:t> </a:t>
            </a:r>
            <a:r>
              <a:rPr lang="de-DE" sz="6000" dirty="0" err="1"/>
              <a:t>want</a:t>
            </a:r>
            <a:r>
              <a:rPr lang="de-DE" sz="6000" dirty="0"/>
              <a:t> </a:t>
            </a:r>
            <a:r>
              <a:rPr lang="de-DE" sz="6000" dirty="0" err="1"/>
              <a:t>you</a:t>
            </a:r>
            <a:r>
              <a:rPr lang="de-DE" sz="6000" dirty="0"/>
              <a:t> </a:t>
            </a:r>
            <a:r>
              <a:rPr lang="de-DE" sz="6000" dirty="0" err="1"/>
              <a:t>to</a:t>
            </a:r>
            <a:r>
              <a:rPr lang="de-DE" sz="6000" dirty="0"/>
              <a:t> </a:t>
            </a:r>
            <a:r>
              <a:rPr lang="de-DE" sz="6000" dirty="0" err="1"/>
              <a:t>join</a:t>
            </a:r>
            <a:r>
              <a:rPr lang="de-DE" sz="6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3268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5C73B-C852-52F3-9BF9-AF28C1EC2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E39CD27-4E1A-A385-235F-E5B343430D9C}"/>
              </a:ext>
            </a:extLst>
          </p:cNvPr>
          <p:cNvSpPr txBox="1">
            <a:spLocks/>
          </p:cNvSpPr>
          <p:nvPr/>
        </p:nvSpPr>
        <p:spPr>
          <a:xfrm>
            <a:off x="359532" y="3032956"/>
            <a:ext cx="86769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Nehmen Sie bitte </a:t>
            </a:r>
            <a:r>
              <a:rPr lang="de-DE" altLang="de-DE" sz="4000" u="sng" dirty="0">
                <a:highlight>
                  <a:srgbClr val="CDD30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jetzt</a:t>
            </a:r>
            <a:r>
              <a:rPr lang="de-DE" altLang="de-DE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Ihr Handy!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800" b="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5510B1-50AD-889D-2464-6AD5543A1336}"/>
              </a:ext>
            </a:extLst>
          </p:cNvPr>
          <p:cNvSpPr txBox="1">
            <a:spLocks/>
          </p:cNvSpPr>
          <p:nvPr/>
        </p:nvSpPr>
        <p:spPr>
          <a:xfrm>
            <a:off x="233518" y="4365104"/>
            <a:ext cx="86769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WLAN: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800" b="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D97253B-BB7F-92A3-DFEC-5DF78D848BFC}"/>
              </a:ext>
            </a:extLst>
          </p:cNvPr>
          <p:cNvSpPr txBox="1">
            <a:spLocks/>
          </p:cNvSpPr>
          <p:nvPr/>
        </p:nvSpPr>
        <p:spPr>
          <a:xfrm>
            <a:off x="391718" y="5157192"/>
            <a:ext cx="8676964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 des WLANs (SSID): </a:t>
            </a:r>
            <a:r>
              <a:rPr lang="de-DE" sz="4700" u="sng" dirty="0" err="1">
                <a:highlight>
                  <a:srgbClr val="CDD30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JFG_Event</a:t>
            </a:r>
            <a:endParaRPr lang="de-DE" sz="4700" u="sng" dirty="0">
              <a:highlight>
                <a:srgbClr val="CDD30F"/>
              </a:highligh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50AD244-52F7-EAF9-52ED-3F315DBC61A3}"/>
              </a:ext>
            </a:extLst>
          </p:cNvPr>
          <p:cNvSpPr txBox="1">
            <a:spLocks/>
          </p:cNvSpPr>
          <p:nvPr/>
        </p:nvSpPr>
        <p:spPr>
          <a:xfrm>
            <a:off x="391718" y="5697252"/>
            <a:ext cx="867696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Passwort: </a:t>
            </a:r>
            <a:r>
              <a:rPr lang="de-DE" sz="4000" dirty="0">
                <a:highlight>
                  <a:srgbClr val="CDD30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Jfg_Event55!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3700" dirty="0"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de-DE" altLang="de-DE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15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000">
        <p15:prstTrans prst="drape"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426E311-C8D6-EBF3-76E9-48966B98680C}"/>
              </a:ext>
            </a:extLst>
          </p:cNvPr>
          <p:cNvSpPr txBox="1">
            <a:spLocks/>
          </p:cNvSpPr>
          <p:nvPr/>
        </p:nvSpPr>
        <p:spPr>
          <a:xfrm>
            <a:off x="359532" y="908720"/>
            <a:ext cx="8424936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Scannen Sie </a:t>
            </a:r>
            <a:r>
              <a:rPr lang="de-DE" altLang="de-DE" sz="4000" u="sng" dirty="0">
                <a:highlight>
                  <a:srgbClr val="CDD30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jetzt</a:t>
            </a:r>
            <a:r>
              <a:rPr lang="de-DE" altLang="de-DE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 QR-Code!</a:t>
            </a:r>
            <a:endParaRPr lang="de-DE" altLang="de-DE" sz="800" b="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2AD8E23F-A8BB-90A4-5C88-20A97DCBA8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68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7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AE026-1992-FB54-C0E6-8CCD67A6D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6B2C1414-B1FE-BDEA-C6CD-EE9EECCD6FB6}"/>
              </a:ext>
            </a:extLst>
          </p:cNvPr>
          <p:cNvSpPr txBox="1">
            <a:spLocks/>
          </p:cNvSpPr>
          <p:nvPr/>
        </p:nvSpPr>
        <p:spPr>
          <a:xfrm>
            <a:off x="1187624" y="3429000"/>
            <a:ext cx="8604956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de-DE" altLang="de-DE" sz="4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altLang="de-DE" sz="5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Füllen Sie </a:t>
            </a:r>
            <a:r>
              <a:rPr lang="de-DE" altLang="de-DE" sz="5700" u="sng" dirty="0">
                <a:highlight>
                  <a:srgbClr val="CDD30F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jetzt</a:t>
            </a:r>
            <a:r>
              <a:rPr lang="de-DE" altLang="de-DE" sz="5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5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Beitrittserklärung aus!</a:t>
            </a:r>
            <a:endParaRPr lang="de-DE" altLang="de-DE" sz="5700" b="0" dirty="0"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77A52F8-4D2B-0B75-A49F-C0325B810169}"/>
              </a:ext>
            </a:extLst>
          </p:cNvPr>
          <p:cNvSpPr txBox="1"/>
          <p:nvPr/>
        </p:nvSpPr>
        <p:spPr>
          <a:xfrm>
            <a:off x="387199" y="692696"/>
            <a:ext cx="87129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D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Oder: </a:t>
            </a:r>
          </a:p>
          <a:p>
            <a:pPr lvl="0"/>
            <a:r>
              <a:rPr lang="de-D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Füllen Sie die Beitrittserklärung auf Ihrem Stuhl aus und legen Sie sie in die Box auf der Bühne. Stifte im Korb auf der Bühne!</a:t>
            </a:r>
          </a:p>
          <a:p>
            <a:pPr lvl="0"/>
            <a:r>
              <a:rPr lang="de-D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Vielen Dank!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A46036-743D-EF50-91E8-79229C266061}"/>
              </a:ext>
            </a:extLst>
          </p:cNvPr>
          <p:cNvSpPr txBox="1"/>
          <p:nvPr/>
        </p:nvSpPr>
        <p:spPr>
          <a:xfrm>
            <a:off x="1863363" y="4581128"/>
            <a:ext cx="57606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Übrigens: </a:t>
            </a:r>
          </a:p>
          <a:p>
            <a:pPr lvl="0"/>
            <a:r>
              <a:rPr lang="de-D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Finanzamt zahlt mit, </a:t>
            </a:r>
          </a:p>
          <a:p>
            <a:pPr lvl="0"/>
            <a:r>
              <a:rPr lang="de-D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 sind gemeinnützig! </a:t>
            </a:r>
            <a:r>
              <a:rPr lang="de-D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de-DE" sz="36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345450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204"/>
                                  </p:iterate>
                                  <p:childTnLst>
                                    <p:animMotion origin="layout" path="M -3.61111E-6 3.7037E-7 L -3.61111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3D466-1169-26E1-00FD-4215D9621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1F66E6-C8A8-3EFC-9119-4A7D4E24E570}"/>
              </a:ext>
            </a:extLst>
          </p:cNvPr>
          <p:cNvSpPr txBox="1">
            <a:spLocks/>
          </p:cNvSpPr>
          <p:nvPr/>
        </p:nvSpPr>
        <p:spPr>
          <a:xfrm>
            <a:off x="323528" y="1412776"/>
            <a:ext cx="864096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>
                <a:latin typeface="Calibri" panose="020F0502020204030204" pitchFamily="34" charset="0"/>
              </a:rPr>
              <a:t>Wer das Wort „Freunde“ im</a:t>
            </a:r>
          </a:p>
          <a:p>
            <a:r>
              <a:rPr lang="de-DE" sz="4000" dirty="0">
                <a:latin typeface="Calibri" panose="020F0502020204030204" pitchFamily="34" charset="0"/>
              </a:rPr>
              <a:t>Vereinsnamen führt, sollte sich auch </a:t>
            </a:r>
          </a:p>
          <a:p>
            <a:r>
              <a:rPr lang="de-DE" sz="4000" dirty="0">
                <a:latin typeface="Calibri" panose="020F0502020204030204" pitchFamily="34" charset="0"/>
              </a:rPr>
              <a:t>manchmal zu gemeinsamen </a:t>
            </a:r>
          </a:p>
          <a:p>
            <a:r>
              <a:rPr lang="de-DE" sz="4000" dirty="0">
                <a:latin typeface="Calibri" panose="020F0502020204030204" pitchFamily="34" charset="0"/>
              </a:rPr>
              <a:t>Unternehmungen treffen.</a:t>
            </a:r>
          </a:p>
          <a:p>
            <a:r>
              <a:rPr lang="de-DE" sz="3600" dirty="0">
                <a:latin typeface="Calibri" panose="020F0502020204030204" pitchFamily="34" charset="0"/>
              </a:rPr>
              <a:t> </a:t>
            </a:r>
          </a:p>
          <a:p>
            <a:r>
              <a:rPr lang="de-DE" sz="4400" dirty="0">
                <a:latin typeface="Calibri" panose="020F0502020204030204" pitchFamily="34" charset="0"/>
              </a:rPr>
              <a:t>Unsere Begegnungsveranstaltungen</a:t>
            </a:r>
          </a:p>
          <a:p>
            <a:r>
              <a:rPr lang="de-DE" sz="4400" dirty="0">
                <a:latin typeface="Calibri" panose="020F0502020204030204" pitchFamily="34" charset="0"/>
              </a:rPr>
              <a:t>der letzten Jahre:</a:t>
            </a:r>
          </a:p>
        </p:txBody>
      </p:sp>
    </p:spTree>
    <p:extLst>
      <p:ext uri="{BB962C8B-B14F-4D97-AF65-F5344CB8AC3E}">
        <p14:creationId xmlns:p14="http://schemas.microsoft.com/office/powerpoint/2010/main" val="2662098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DE7EF54-6CC3-DD61-E76B-77FD51E8B334}"/>
              </a:ext>
            </a:extLst>
          </p:cNvPr>
          <p:cNvGrpSpPr/>
          <p:nvPr/>
        </p:nvGrpSpPr>
        <p:grpSpPr>
          <a:xfrm>
            <a:off x="23664" y="379140"/>
            <a:ext cx="4727848" cy="4150294"/>
            <a:chOff x="23664" y="379140"/>
            <a:chExt cx="4727848" cy="415029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BDE2F34-8862-5D9E-610F-842697084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379140"/>
              <a:ext cx="4572000" cy="304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0A304B5-1665-3160-C598-B8B83551701E}"/>
                </a:ext>
              </a:extLst>
            </p:cNvPr>
            <p:cNvSpPr txBox="1"/>
            <p:nvPr/>
          </p:nvSpPr>
          <p:spPr>
            <a:xfrm>
              <a:off x="23664" y="3452216"/>
              <a:ext cx="40877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Besuch der </a:t>
              </a:r>
            </a:p>
            <a:p>
              <a:r>
                <a:rPr lang="de-DE" sz="3200" b="1" dirty="0"/>
                <a:t>Fraunhofer-Sternwarte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D05ADD6-413F-F6FB-8398-9190F381BC24}"/>
              </a:ext>
            </a:extLst>
          </p:cNvPr>
          <p:cNvGrpSpPr/>
          <p:nvPr/>
        </p:nvGrpSpPr>
        <p:grpSpPr>
          <a:xfrm>
            <a:off x="4259643" y="1064387"/>
            <a:ext cx="5496933" cy="5642618"/>
            <a:chOff x="4259643" y="1064387"/>
            <a:chExt cx="5496933" cy="5642618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07FAFF18-48B8-1738-3D4E-CCF9787E5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147946"/>
              <a:ext cx="4745413" cy="3559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0D919B9-75D0-0903-7B8B-831F1A55DB62}"/>
                </a:ext>
              </a:extLst>
            </p:cNvPr>
            <p:cNvSpPr txBox="1"/>
            <p:nvPr/>
          </p:nvSpPr>
          <p:spPr>
            <a:xfrm>
              <a:off x="5436096" y="1064387"/>
              <a:ext cx="432048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Atelierbesuch beim ehem. Kunsterzieher </a:t>
              </a:r>
            </a:p>
            <a:p>
              <a:r>
                <a:rPr lang="de-DE" sz="3200" b="1" dirty="0"/>
                <a:t>Toni </a:t>
              </a:r>
              <a:r>
                <a:rPr lang="de-DE" sz="3200" b="1" dirty="0" err="1"/>
                <a:t>Scheubeck</a:t>
              </a:r>
              <a:r>
                <a:rPr lang="de-DE" sz="3200" b="1" dirty="0"/>
                <a:t>, </a:t>
              </a:r>
            </a:p>
            <a:p>
              <a:r>
                <a:rPr lang="de-DE" sz="3200" b="1" dirty="0"/>
                <a:t>Arnschwang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3400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12909-A952-D55E-65EB-98911D214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E2751F4-F496-E8FD-468E-9F2EF0A2E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628801"/>
            <a:ext cx="7772400" cy="1440160"/>
          </a:xfrm>
        </p:spPr>
        <p:txBody>
          <a:bodyPr>
            <a:normAutofit/>
          </a:bodyPr>
          <a:lstStyle/>
          <a:p>
            <a:r>
              <a:rPr lang="de-DE" sz="4800" dirty="0">
                <a:solidFill>
                  <a:schemeClr val="tx1"/>
                </a:solidFill>
              </a:rPr>
              <a:t>… und mit uns feiern: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B56D55-8077-E4A7-6558-3A6F061E5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1" t="4570" r="34471" b="3993"/>
          <a:stretch>
            <a:fillRect/>
          </a:stretch>
        </p:blipFill>
        <p:spPr>
          <a:xfrm rot="21203336">
            <a:off x="9649379" y="2831741"/>
            <a:ext cx="1067700" cy="32031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0348F7-4EB6-599F-E64E-C37DF37182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1" t="4570" r="34471" b="3993"/>
          <a:stretch>
            <a:fillRect/>
          </a:stretch>
        </p:blipFill>
        <p:spPr>
          <a:xfrm rot="396664" flipH="1">
            <a:off x="-1367844" y="3350229"/>
            <a:ext cx="1067700" cy="32031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6334AA5-D7CF-3D35-203C-FABF378E95C5}"/>
              </a:ext>
            </a:extLst>
          </p:cNvPr>
          <p:cNvSpPr/>
          <p:nvPr/>
        </p:nvSpPr>
        <p:spPr>
          <a:xfrm>
            <a:off x="2094298" y="3068961"/>
            <a:ext cx="2359493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Cheers!</a:t>
            </a:r>
          </a:p>
        </p:txBody>
      </p:sp>
    </p:spTree>
    <p:extLst>
      <p:ext uri="{BB962C8B-B14F-4D97-AF65-F5344CB8AC3E}">
        <p14:creationId xmlns:p14="http://schemas.microsoft.com/office/powerpoint/2010/main" val="798514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32 0.10486 L -0.51111 0.0425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40" y="-3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29 0.15787 L 0.60695 -0.0310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50343-BE4F-DDD2-1A23-B440CE01B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D806ED4-C30C-C7A2-93E1-B3762CC46EB9}"/>
              </a:ext>
            </a:extLst>
          </p:cNvPr>
          <p:cNvGrpSpPr/>
          <p:nvPr/>
        </p:nvGrpSpPr>
        <p:grpSpPr>
          <a:xfrm>
            <a:off x="138944" y="212726"/>
            <a:ext cx="4612568" cy="6068966"/>
            <a:chOff x="138944" y="212726"/>
            <a:chExt cx="4612568" cy="606896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4E89FDB-3CD1-D4ED-0795-3D69EC828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212726"/>
              <a:ext cx="4572000" cy="33808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1B55730-AB61-A035-1780-15BD4B9A3CB0}"/>
                </a:ext>
              </a:extLst>
            </p:cNvPr>
            <p:cNvSpPr txBox="1"/>
            <p:nvPr/>
          </p:nvSpPr>
          <p:spPr>
            <a:xfrm>
              <a:off x="138944" y="3727147"/>
              <a:ext cx="371297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Führung durch die </a:t>
              </a:r>
            </a:p>
            <a:p>
              <a:r>
                <a:rPr lang="de-DE" sz="3200" b="1" dirty="0"/>
                <a:t>neue Chamer Stadthalle </a:t>
              </a:r>
            </a:p>
            <a:p>
              <a:r>
                <a:rPr lang="de-DE" sz="3200" b="1" dirty="0"/>
                <a:t>mit Bürgermeisterin Karin Bucher 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F07D3B9-116E-29AB-D0F5-9AE02B3F9D3A}"/>
              </a:ext>
            </a:extLst>
          </p:cNvPr>
          <p:cNvGrpSpPr/>
          <p:nvPr/>
        </p:nvGrpSpPr>
        <p:grpSpPr>
          <a:xfrm>
            <a:off x="4259643" y="2087805"/>
            <a:ext cx="4884357" cy="4619200"/>
            <a:chOff x="4259643" y="2087805"/>
            <a:chExt cx="4884357" cy="4619200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F4E9C645-8778-4BA2-39C0-52571139D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147946"/>
              <a:ext cx="4745413" cy="3559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2FC381A0-5ECF-5312-2F40-2938AF6250A8}"/>
                </a:ext>
              </a:extLst>
            </p:cNvPr>
            <p:cNvSpPr txBox="1"/>
            <p:nvPr/>
          </p:nvSpPr>
          <p:spPr>
            <a:xfrm>
              <a:off x="5198689" y="2087805"/>
              <a:ext cx="394531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Im Rundfunkmuseum </a:t>
              </a:r>
            </a:p>
            <a:p>
              <a:r>
                <a:rPr lang="de-DE" sz="3200" b="1" dirty="0"/>
                <a:t>Cham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119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C094A-EA19-2732-CAB7-0F96F31A0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906E7F9-F95A-5506-CB92-E639DFC38E0A}"/>
              </a:ext>
            </a:extLst>
          </p:cNvPr>
          <p:cNvGrpSpPr/>
          <p:nvPr/>
        </p:nvGrpSpPr>
        <p:grpSpPr>
          <a:xfrm>
            <a:off x="138944" y="188640"/>
            <a:ext cx="4612568" cy="6093052"/>
            <a:chOff x="138944" y="188640"/>
            <a:chExt cx="4612568" cy="609305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2FD7ACE-643D-503E-FAE5-386AF5049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188640"/>
              <a:ext cx="4572000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C52CB3B-7564-6828-EF24-2EA9B8E2A7E9}"/>
                </a:ext>
              </a:extLst>
            </p:cNvPr>
            <p:cNvSpPr txBox="1"/>
            <p:nvPr/>
          </p:nvSpPr>
          <p:spPr>
            <a:xfrm>
              <a:off x="138944" y="3727147"/>
              <a:ext cx="313691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Leseabend mit Franz Rackl </a:t>
              </a:r>
            </a:p>
            <a:p>
              <a:r>
                <a:rPr lang="de-DE" sz="3200" b="1" dirty="0"/>
                <a:t>in der Klostermühle, </a:t>
              </a:r>
            </a:p>
            <a:p>
              <a:r>
                <a:rPr lang="de-DE" sz="3200" b="1" dirty="0"/>
                <a:t>Altenmarkt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D17EDD3-314B-100E-8A36-C7CE992C1D9E}"/>
              </a:ext>
            </a:extLst>
          </p:cNvPr>
          <p:cNvGrpSpPr/>
          <p:nvPr/>
        </p:nvGrpSpPr>
        <p:grpSpPr>
          <a:xfrm>
            <a:off x="4259643" y="1099038"/>
            <a:ext cx="5510485" cy="5607967"/>
            <a:chOff x="4259643" y="1099038"/>
            <a:chExt cx="5510485" cy="5607967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36F261B7-CBFD-2586-B127-C56F6153A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147946"/>
              <a:ext cx="4745413" cy="3559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F833489-2A5C-B911-1C5D-218B7D5D73E0}"/>
                </a:ext>
              </a:extLst>
            </p:cNvPr>
            <p:cNvSpPr txBox="1"/>
            <p:nvPr/>
          </p:nvSpPr>
          <p:spPr>
            <a:xfrm>
              <a:off x="5735299" y="1099038"/>
              <a:ext cx="403482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Atelierbesuch bei </a:t>
              </a:r>
            </a:p>
            <a:p>
              <a:r>
                <a:rPr lang="de-DE" sz="3200" b="1" dirty="0"/>
                <a:t>unserem Kunsterzieher </a:t>
              </a:r>
            </a:p>
            <a:p>
              <a:r>
                <a:rPr lang="de-DE" sz="3200" b="1" dirty="0"/>
                <a:t>Leo Schötz, Pulling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598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6AD5C-BB2B-5F50-8816-D4552C528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D959BB0-0FFD-3866-F12B-F2B6767FFC24}"/>
              </a:ext>
            </a:extLst>
          </p:cNvPr>
          <p:cNvGrpSpPr/>
          <p:nvPr/>
        </p:nvGrpSpPr>
        <p:grpSpPr>
          <a:xfrm>
            <a:off x="138945" y="188640"/>
            <a:ext cx="4612567" cy="5108167"/>
            <a:chOff x="138945" y="188640"/>
            <a:chExt cx="4612567" cy="510816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089A2F3-E74D-1A7B-1E04-A652FE6AB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188640"/>
              <a:ext cx="4572000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A600C106-F8F7-63F9-C9DF-500FBFF92C24}"/>
                </a:ext>
              </a:extLst>
            </p:cNvPr>
            <p:cNvSpPr txBox="1"/>
            <p:nvPr/>
          </p:nvSpPr>
          <p:spPr>
            <a:xfrm>
              <a:off x="138945" y="3727147"/>
              <a:ext cx="2704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Im Bio-Energiedorf Schäferei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9A41DCE-FE8F-6A22-403C-D9165C52B2B9}"/>
              </a:ext>
            </a:extLst>
          </p:cNvPr>
          <p:cNvGrpSpPr/>
          <p:nvPr/>
        </p:nvGrpSpPr>
        <p:grpSpPr>
          <a:xfrm>
            <a:off x="4259643" y="1578286"/>
            <a:ext cx="5547732" cy="5128719"/>
            <a:chOff x="4259643" y="1578286"/>
            <a:chExt cx="5547732" cy="5128719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6163F109-1F8D-BF17-3D1A-08E4E9F0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9643" y="3147946"/>
              <a:ext cx="4745413" cy="3559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54C4200-53CB-081E-6B5C-E3663D0EC21C}"/>
                </a:ext>
              </a:extLst>
            </p:cNvPr>
            <p:cNvSpPr txBox="1"/>
            <p:nvPr/>
          </p:nvSpPr>
          <p:spPr>
            <a:xfrm>
              <a:off x="6804248" y="1578286"/>
              <a:ext cx="30031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Führung </a:t>
              </a:r>
            </a:p>
            <a:p>
              <a:r>
                <a:rPr lang="de-DE" sz="3200" b="1" dirty="0"/>
                <a:t>durch den </a:t>
              </a:r>
            </a:p>
            <a:p>
              <a:r>
                <a:rPr lang="de-DE" sz="3200" b="1" dirty="0" err="1"/>
                <a:t>Rhaner</a:t>
              </a:r>
              <a:r>
                <a:rPr lang="de-DE" sz="3200" b="1" dirty="0"/>
                <a:t> Bräu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951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D9021-CC85-5CA9-F3C7-77AA8E98F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C217526-EE37-4D09-370B-91D0DF27D98A}"/>
              </a:ext>
            </a:extLst>
          </p:cNvPr>
          <p:cNvGrpSpPr/>
          <p:nvPr/>
        </p:nvGrpSpPr>
        <p:grpSpPr>
          <a:xfrm>
            <a:off x="138944" y="188640"/>
            <a:ext cx="4612568" cy="5385166"/>
            <a:chOff x="138944" y="188640"/>
            <a:chExt cx="4612568" cy="538516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18AF75A-764C-A3DA-BC7E-217229BD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88640"/>
              <a:ext cx="4572000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1A62250-0AC7-19B7-26DD-D344AF0C3BEC}"/>
                </a:ext>
              </a:extLst>
            </p:cNvPr>
            <p:cNvSpPr txBox="1"/>
            <p:nvPr/>
          </p:nvSpPr>
          <p:spPr>
            <a:xfrm>
              <a:off x="138944" y="3727147"/>
              <a:ext cx="3784984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Firmenbesichtigung bei Hofstetter Pelz + Design, Rötz</a:t>
              </a:r>
            </a:p>
            <a:p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74734E3-120B-AC5B-4500-D665A9886249}"/>
              </a:ext>
            </a:extLst>
          </p:cNvPr>
          <p:cNvGrpSpPr/>
          <p:nvPr/>
        </p:nvGrpSpPr>
        <p:grpSpPr>
          <a:xfrm>
            <a:off x="4259643" y="1571308"/>
            <a:ext cx="4942101" cy="5142676"/>
            <a:chOff x="4259643" y="1571308"/>
            <a:chExt cx="4942101" cy="5142676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5FD69BC-1230-54DD-2982-9F891CCA8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9643" y="3140968"/>
              <a:ext cx="4745413" cy="3573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3ACE48E-1CFE-940E-2F1C-9EC9F0C35D32}"/>
                </a:ext>
              </a:extLst>
            </p:cNvPr>
            <p:cNvSpPr txBox="1"/>
            <p:nvPr/>
          </p:nvSpPr>
          <p:spPr>
            <a:xfrm>
              <a:off x="4932040" y="1571308"/>
              <a:ext cx="42697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Blick hinter die Kulissen </a:t>
              </a:r>
            </a:p>
            <a:p>
              <a:r>
                <a:rPr lang="de-DE" sz="3200" b="1" dirty="0"/>
                <a:t>im Hotel Bayerwaldhof,</a:t>
              </a:r>
            </a:p>
            <a:p>
              <a:r>
                <a:rPr lang="de-DE" sz="3200" b="1" dirty="0"/>
                <a:t>Liebenstein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4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933F9-4204-C8D0-63FC-FE45C94F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A6A1F03-9E82-E8D8-0D04-F8E38CCCFC3F}"/>
              </a:ext>
            </a:extLst>
          </p:cNvPr>
          <p:cNvGrpSpPr/>
          <p:nvPr/>
        </p:nvGrpSpPr>
        <p:grpSpPr>
          <a:xfrm>
            <a:off x="138944" y="188640"/>
            <a:ext cx="4612568" cy="4615725"/>
            <a:chOff x="138944" y="188640"/>
            <a:chExt cx="4612568" cy="4615725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8B3C97D-6F8E-3E64-1827-C79234875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188640"/>
              <a:ext cx="4572000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D9A1AF7-31D6-893A-81E6-9807BF27074D}"/>
                </a:ext>
              </a:extLst>
            </p:cNvPr>
            <p:cNvSpPr txBox="1"/>
            <p:nvPr/>
          </p:nvSpPr>
          <p:spPr>
            <a:xfrm>
              <a:off x="138944" y="3727147"/>
              <a:ext cx="32089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In der Geodäsie-Station Wettzell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7DA2D2A-9EB2-AAD0-DEA9-C5A5BE2FBD18}"/>
              </a:ext>
            </a:extLst>
          </p:cNvPr>
          <p:cNvGrpSpPr/>
          <p:nvPr/>
        </p:nvGrpSpPr>
        <p:grpSpPr>
          <a:xfrm>
            <a:off x="3538417" y="1555537"/>
            <a:ext cx="6114712" cy="5113823"/>
            <a:chOff x="3538417" y="1555537"/>
            <a:chExt cx="6114712" cy="5113823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476E1E4D-84BB-6C35-3C77-DA016D0D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38417" y="3591642"/>
              <a:ext cx="5466640" cy="3077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9CDBE90-73F8-EBE4-7BE8-D468E148B7C7}"/>
                </a:ext>
              </a:extLst>
            </p:cNvPr>
            <p:cNvSpPr txBox="1"/>
            <p:nvPr/>
          </p:nvSpPr>
          <p:spPr>
            <a:xfrm>
              <a:off x="5796136" y="1555537"/>
              <a:ext cx="385699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/>
                <a:t>Jubiläum: 10 Jahre Astro-Vorträge </a:t>
              </a:r>
            </a:p>
            <a:p>
              <a:r>
                <a:rPr lang="de-DE" sz="3200" b="1" dirty="0"/>
                <a:t>Prof. Dr. Burkert,</a:t>
              </a:r>
            </a:p>
            <a:p>
              <a:r>
                <a:rPr lang="de-DE" sz="3200" b="1" dirty="0"/>
                <a:t>LMU München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88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E21C2-28AC-9A43-F554-AC91EF1C9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0D32C654-58F4-EBEF-193F-9E90836C3479}"/>
              </a:ext>
            </a:extLst>
          </p:cNvPr>
          <p:cNvSpPr txBox="1">
            <a:spLocks/>
          </p:cNvSpPr>
          <p:nvPr/>
        </p:nvSpPr>
        <p:spPr>
          <a:xfrm>
            <a:off x="125760" y="4581128"/>
            <a:ext cx="889248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Calibri" panose="020F0502020204030204" pitchFamily="34" charset="0"/>
              </a:rPr>
              <a:t>Die aktuelle Vorstandschaft des Fördervereins "Freunde des Joseph-von-Fraunhofer-Gymnasiums Cham e. V." nach den Neuwahlen in der Mitgliederversammlung am 21.11.2024 (v. l.): </a:t>
            </a:r>
          </a:p>
          <a:p>
            <a:endParaRPr lang="de-DE" sz="4000" dirty="0">
              <a:latin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CA2CAA-0D8B-41ED-946D-C2184104684D}"/>
              </a:ext>
            </a:extLst>
          </p:cNvPr>
          <p:cNvSpPr txBox="1">
            <a:spLocks/>
          </p:cNvSpPr>
          <p:nvPr/>
        </p:nvSpPr>
        <p:spPr>
          <a:xfrm>
            <a:off x="143973" y="795389"/>
            <a:ext cx="8751912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000" dirty="0">
                <a:latin typeface="Calibri" panose="020F0502020204030204" pitchFamily="34" charset="0"/>
              </a:rPr>
              <a:t>Auch für die nächsten 55 Jahre haben wir noch vieles vor!</a:t>
            </a:r>
          </a:p>
          <a:p>
            <a:endParaRPr lang="de-DE" sz="3200" dirty="0">
              <a:latin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CF4A1E-2546-6C4B-3961-5501D46B5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0" b="27852"/>
          <a:stretch>
            <a:fillRect/>
          </a:stretch>
        </p:blipFill>
        <p:spPr>
          <a:xfrm>
            <a:off x="266328" y="1488232"/>
            <a:ext cx="8498691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C2CA7784-E416-3FB7-C1C8-4539EA4E6F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5297760"/>
            <a:ext cx="1954560" cy="1417388"/>
          </a:xfrm>
        </p:spPr>
        <p:txBody>
          <a:bodyPr>
            <a:normAutofit fontScale="92500" lnSpcReduction="10000"/>
          </a:bodyPr>
          <a:lstStyle/>
          <a:p>
            <a:r>
              <a:rPr lang="de-DE" sz="1200" dirty="0"/>
              <a:t>Karin Schuh, </a:t>
            </a:r>
          </a:p>
          <a:p>
            <a:r>
              <a:rPr lang="de-DE" sz="1200" dirty="0"/>
              <a:t>Peter Zenk, </a:t>
            </a:r>
          </a:p>
          <a:p>
            <a:r>
              <a:rPr lang="de-DE" sz="1200" dirty="0"/>
              <a:t>Anna Hofstetter, </a:t>
            </a:r>
          </a:p>
          <a:p>
            <a:r>
              <a:rPr lang="de-DE" sz="1200" dirty="0"/>
              <a:t>Birgit </a:t>
            </a:r>
            <a:r>
              <a:rPr lang="de-DE" sz="1200" dirty="0" err="1"/>
              <a:t>Schmaderer</a:t>
            </a:r>
            <a:r>
              <a:rPr lang="de-DE" sz="1200" dirty="0"/>
              <a:t>-Vilsmeier, </a:t>
            </a:r>
          </a:p>
          <a:p>
            <a:r>
              <a:rPr lang="de-DE" sz="1200" dirty="0"/>
              <a:t>Christian Nowotny (Erster Vorsitzender), </a:t>
            </a:r>
          </a:p>
          <a:p>
            <a:r>
              <a:rPr lang="de-DE" sz="1200" dirty="0"/>
              <a:t> </a:t>
            </a:r>
          </a:p>
          <a:p>
            <a:r>
              <a:rPr lang="de-DE" sz="1200" dirty="0"/>
              <a:t> </a:t>
            </a:r>
          </a:p>
          <a:p>
            <a:endParaRPr lang="de-DE" sz="1200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6BDF31-7D30-21DD-DA5F-5C1CA10B9308}"/>
              </a:ext>
            </a:extLst>
          </p:cNvPr>
          <p:cNvSpPr txBox="1">
            <a:spLocks/>
          </p:cNvSpPr>
          <p:nvPr/>
        </p:nvSpPr>
        <p:spPr>
          <a:xfrm>
            <a:off x="4648200" y="5297760"/>
            <a:ext cx="1954560" cy="1417388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latin typeface="Calibri" panose="020F0502020204030204" pitchFamily="34" charset="0"/>
              </a:rPr>
              <a:t>Dr. Beate </a:t>
            </a:r>
            <a:r>
              <a:rPr lang="de-DE" sz="1100" dirty="0" err="1">
                <a:latin typeface="Calibri" panose="020F0502020204030204" pitchFamily="34" charset="0"/>
              </a:rPr>
              <a:t>Hrabetz</a:t>
            </a:r>
            <a:r>
              <a:rPr lang="de-DE" sz="1100" dirty="0">
                <a:latin typeface="Calibri" panose="020F0502020204030204" pitchFamily="34" charset="0"/>
              </a:rPr>
              <a:t> (Zweite Vorsitzende und Ehrenvorsitzende), </a:t>
            </a:r>
          </a:p>
          <a:p>
            <a:r>
              <a:rPr lang="de-DE" sz="1100" dirty="0">
                <a:latin typeface="Calibri" panose="020F0502020204030204" pitchFamily="34" charset="0"/>
              </a:rPr>
              <a:t>Ulrike </a:t>
            </a:r>
            <a:r>
              <a:rPr lang="de-DE" sz="1100" dirty="0" err="1">
                <a:latin typeface="Calibri" panose="020F0502020204030204" pitchFamily="34" charset="0"/>
              </a:rPr>
              <a:t>Zitzlsperger</a:t>
            </a:r>
            <a:r>
              <a:rPr lang="de-DE" sz="1100" dirty="0">
                <a:latin typeface="Calibri" panose="020F0502020204030204" pitchFamily="34" charset="0"/>
              </a:rPr>
              <a:t> (Schriftführerin), </a:t>
            </a:r>
          </a:p>
          <a:p>
            <a:r>
              <a:rPr lang="de-DE" sz="1100" dirty="0">
                <a:latin typeface="Calibri" panose="020F0502020204030204" pitchFamily="34" charset="0"/>
              </a:rPr>
              <a:t>Max Strasser (Ehrenvorsitzender), </a:t>
            </a:r>
          </a:p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E9825CF8-2FDF-6307-58B3-0B54260635B3}"/>
              </a:ext>
            </a:extLst>
          </p:cNvPr>
          <p:cNvSpPr txBox="1">
            <a:spLocks/>
          </p:cNvSpPr>
          <p:nvPr/>
        </p:nvSpPr>
        <p:spPr>
          <a:xfrm>
            <a:off x="2644535" y="5271347"/>
            <a:ext cx="1954560" cy="1417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latin typeface="Calibri" panose="020F0502020204030204" pitchFamily="34" charset="0"/>
              </a:rPr>
              <a:t>Dr. Karlheinz Plecher (Kassenverwalter), </a:t>
            </a:r>
          </a:p>
          <a:p>
            <a:r>
              <a:rPr lang="de-DE" sz="1100" dirty="0">
                <a:latin typeface="Calibri" panose="020F0502020204030204" pitchFamily="34" charset="0"/>
              </a:rPr>
              <a:t>Martin Brockelmann,</a:t>
            </a:r>
          </a:p>
          <a:p>
            <a:r>
              <a:rPr lang="de-DE" sz="1100" dirty="0">
                <a:latin typeface="Calibri" panose="020F0502020204030204" pitchFamily="34" charset="0"/>
              </a:rPr>
              <a:t>Barbara Berthold,</a:t>
            </a:r>
          </a:p>
          <a:p>
            <a:r>
              <a:rPr lang="de-DE" sz="1100" dirty="0">
                <a:latin typeface="Calibri" panose="020F0502020204030204" pitchFamily="34" charset="0"/>
              </a:rPr>
              <a:t>Reinhard </a:t>
            </a:r>
            <a:r>
              <a:rPr lang="de-DE" sz="1100" dirty="0" err="1">
                <a:latin typeface="Calibri" panose="020F0502020204030204" pitchFamily="34" charset="0"/>
              </a:rPr>
              <a:t>Hößl</a:t>
            </a:r>
            <a:r>
              <a:rPr lang="de-DE" sz="1100" dirty="0">
                <a:latin typeface="Calibri" panose="020F0502020204030204" pitchFamily="34" charset="0"/>
              </a:rPr>
              <a:t>, </a:t>
            </a: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0C26CB52-95C1-894B-357C-C3B777254336}"/>
              </a:ext>
            </a:extLst>
          </p:cNvPr>
          <p:cNvSpPr txBox="1">
            <a:spLocks/>
          </p:cNvSpPr>
          <p:nvPr/>
        </p:nvSpPr>
        <p:spPr>
          <a:xfrm>
            <a:off x="6835535" y="5271347"/>
            <a:ext cx="1954560" cy="1417388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b="1" kern="1200">
                <a:solidFill>
                  <a:schemeClr val="tx1"/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latin typeface="Calibri" panose="020F0502020204030204" pitchFamily="34" charset="0"/>
              </a:rPr>
              <a:t>Martina Bucher, </a:t>
            </a:r>
          </a:p>
          <a:p>
            <a:r>
              <a:rPr lang="de-DE" sz="1100" dirty="0">
                <a:latin typeface="Calibri" panose="020F0502020204030204" pitchFamily="34" charset="0"/>
              </a:rPr>
              <a:t>Uwe </a:t>
            </a:r>
            <a:r>
              <a:rPr lang="de-DE" sz="1100" dirty="0" err="1">
                <a:latin typeface="Calibri" panose="020F0502020204030204" pitchFamily="34" charset="0"/>
              </a:rPr>
              <a:t>Mißlinger</a:t>
            </a:r>
            <a:r>
              <a:rPr lang="de-DE" sz="1100" dirty="0">
                <a:latin typeface="Calibri" panose="020F0502020204030204" pitchFamily="34" charset="0"/>
              </a:rPr>
              <a:t> (Schulleiter), </a:t>
            </a:r>
          </a:p>
          <a:p>
            <a:r>
              <a:rPr lang="de-DE" sz="1100" dirty="0">
                <a:latin typeface="Calibri" panose="020F0502020204030204" pitchFamily="34" charset="0"/>
              </a:rPr>
              <a:t>Sigrid </a:t>
            </a:r>
            <a:r>
              <a:rPr lang="de-DE" sz="1100" dirty="0" err="1">
                <a:latin typeface="Calibri" panose="020F0502020204030204" pitchFamily="34" charset="0"/>
              </a:rPr>
              <a:t>Schiedermeier</a:t>
            </a:r>
            <a:r>
              <a:rPr lang="de-DE" sz="1100" dirty="0">
                <a:latin typeface="Calibri" panose="020F0502020204030204" pitchFamily="34" charset="0"/>
              </a:rPr>
              <a:t> (Stellv. Schulleiterin). </a:t>
            </a:r>
          </a:p>
          <a:p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70B18A3E-B3BF-89F9-1050-1F35E282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6688735"/>
            <a:ext cx="8229600" cy="506449"/>
          </a:xfrm>
        </p:spPr>
        <p:txBody>
          <a:bodyPr>
            <a:normAutofit fontScale="90000"/>
          </a:bodyPr>
          <a:lstStyle/>
          <a:p>
            <a:r>
              <a:rPr lang="de-DE" sz="1600" dirty="0"/>
              <a:t>Nicht im Bild: Josef Vogl sowie die Kassenprüfer Peter </a:t>
            </a:r>
            <a:r>
              <a:rPr lang="de-DE" sz="1600" dirty="0" err="1"/>
              <a:t>Borowitz</a:t>
            </a:r>
            <a:r>
              <a:rPr lang="de-DE" sz="1600" dirty="0"/>
              <a:t> und Bernhard Bauer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30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0">
        <p15:prstTrans prst="drap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allAtOnce"/>
      <p:bldP spid="6" grpId="0" build="allAtOnce"/>
      <p:bldP spid="7" grpId="0" build="allAtOnce"/>
      <p:bldP spid="8" grpId="0" build="allAtOnce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5CE4B-31F8-BA0E-3885-161C5C83D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C738EDA-0BCE-CBCD-DA9B-E30E3EC5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744" y="2188563"/>
            <a:ext cx="6694512" cy="3544693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Für heute </a:t>
            </a:r>
            <a:br>
              <a:rPr lang="de-DE" dirty="0"/>
            </a:br>
            <a:r>
              <a:rPr lang="de-DE" dirty="0"/>
              <a:t>wünschen wir Ihnen </a:t>
            </a:r>
            <a:br>
              <a:rPr lang="de-DE" dirty="0"/>
            </a:br>
            <a:r>
              <a:rPr lang="de-DE" dirty="0"/>
              <a:t>erst einmal einen vergnüglichen</a:t>
            </a:r>
            <a:br>
              <a:rPr lang="de-DE" dirty="0"/>
            </a:br>
            <a:r>
              <a:rPr lang="de-DE" dirty="0"/>
              <a:t>„Feier-Abend“!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4149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ED406-EA9D-A3E7-5D43-B71BB655D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442AE7C-9741-831F-1605-43C8FC9B4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56662"/>
            <a:ext cx="7772400" cy="1744675"/>
          </a:xfrm>
        </p:spPr>
        <p:txBody>
          <a:bodyPr>
            <a:normAutofit/>
          </a:bodyPr>
          <a:lstStyle/>
          <a:p>
            <a:pPr algn="ctr"/>
            <a:r>
              <a:rPr lang="de-DE" sz="4800" cap="none" dirty="0"/>
              <a:t>Hier noch ein paar Funde aus unserem Archiv …</a:t>
            </a:r>
          </a:p>
        </p:txBody>
      </p:sp>
    </p:spTree>
    <p:extLst>
      <p:ext uri="{BB962C8B-B14F-4D97-AF65-F5344CB8AC3E}">
        <p14:creationId xmlns:p14="http://schemas.microsoft.com/office/powerpoint/2010/main" val="1862290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384E1-0917-1354-9186-A89943586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1310197-0CB0-CD73-D28D-C86E9BB66905}"/>
              </a:ext>
            </a:extLst>
          </p:cNvPr>
          <p:cNvGrpSpPr/>
          <p:nvPr/>
        </p:nvGrpSpPr>
        <p:grpSpPr>
          <a:xfrm>
            <a:off x="114388" y="116632"/>
            <a:ext cx="5763872" cy="6561440"/>
            <a:chOff x="1251774" y="188640"/>
            <a:chExt cx="3061505" cy="348513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1D0ABC9-7607-CA55-275B-8342AB60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1774" y="188640"/>
              <a:ext cx="2427475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838A7F1-DAF0-8DFA-0CE9-E4961FA1D635}"/>
                </a:ext>
              </a:extLst>
            </p:cNvPr>
            <p:cNvSpPr txBox="1"/>
            <p:nvPr/>
          </p:nvSpPr>
          <p:spPr>
            <a:xfrm>
              <a:off x="3772443" y="3363171"/>
              <a:ext cx="540836" cy="31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1981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2471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F3717-9D3C-EABE-3C01-A0E549B0A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5E5CF39-7D15-385D-01B5-E5B2FF70416F}"/>
              </a:ext>
            </a:extLst>
          </p:cNvPr>
          <p:cNvGrpSpPr/>
          <p:nvPr/>
        </p:nvGrpSpPr>
        <p:grpSpPr>
          <a:xfrm>
            <a:off x="114388" y="116632"/>
            <a:ext cx="5763872" cy="6561439"/>
            <a:chOff x="1251774" y="188640"/>
            <a:chExt cx="3061505" cy="348513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0288330-E04F-CF21-71F8-6D28CAB8D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1774" y="188640"/>
              <a:ext cx="2427475" cy="3428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1DAF03F1-5958-FE4C-25E0-B8E4579DF28F}"/>
                </a:ext>
              </a:extLst>
            </p:cNvPr>
            <p:cNvSpPr txBox="1"/>
            <p:nvPr/>
          </p:nvSpPr>
          <p:spPr>
            <a:xfrm>
              <a:off x="3772443" y="3363171"/>
              <a:ext cx="540836" cy="31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1991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61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7">
            <a:extLst>
              <a:ext uri="{FF2B5EF4-FFF2-40B4-BE49-F238E27FC236}">
                <a16:creationId xmlns:a16="http://schemas.microsoft.com/office/drawing/2014/main" id="{0719336A-D980-9668-33F2-B1B51897798D}"/>
              </a:ext>
            </a:extLst>
          </p:cNvPr>
          <p:cNvSpPr txBox="1">
            <a:spLocks/>
          </p:cNvSpPr>
          <p:nvPr/>
        </p:nvSpPr>
        <p:spPr>
          <a:xfrm>
            <a:off x="685800" y="2204864"/>
            <a:ext cx="7772400" cy="109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Frutiger Next LT W1G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latin typeface="Calibri" panose="020F0502020204030204" pitchFamily="34" charset="0"/>
              </a:rPr>
              <a:t>55 J</a:t>
            </a:r>
            <a:r>
              <a:rPr lang="de-DE" cap="none" dirty="0">
                <a:latin typeface="Calibri" panose="020F0502020204030204" pitchFamily="34" charset="0"/>
              </a:rPr>
              <a:t>ahre</a:t>
            </a:r>
            <a:r>
              <a:rPr lang="de-DE" dirty="0">
                <a:latin typeface="Calibri" panose="020F0502020204030204" pitchFamily="34" charset="0"/>
              </a:rPr>
              <a:t> FRAUNHOFER-F</a:t>
            </a:r>
            <a:r>
              <a:rPr lang="de-DE" cap="none" dirty="0">
                <a:latin typeface="Calibri" panose="020F0502020204030204" pitchFamily="34" charset="0"/>
              </a:rPr>
              <a:t>reunde</a:t>
            </a:r>
          </a:p>
        </p:txBody>
      </p:sp>
      <p:pic>
        <p:nvPicPr>
          <p:cNvPr id="6" name="Grafik 5" descr="Ein Bild, das Animierter Cartoon, Darstellung, Zeichnung, Animation enthält.&#10;&#10;KI-generierte Inhalte können fehlerhaft sein.">
            <a:extLst>
              <a:ext uri="{FF2B5EF4-FFF2-40B4-BE49-F238E27FC236}">
                <a16:creationId xmlns:a16="http://schemas.microsoft.com/office/drawing/2014/main" id="{BC0B4E33-56EE-3D3C-2984-67A9D6E75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12" y="3296917"/>
            <a:ext cx="3119576" cy="21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2FA0-3A4D-0481-55AF-4468C19B5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1E15831-873C-EF02-3EC7-C4BD03D56546}"/>
              </a:ext>
            </a:extLst>
          </p:cNvPr>
          <p:cNvGrpSpPr/>
          <p:nvPr/>
        </p:nvGrpSpPr>
        <p:grpSpPr>
          <a:xfrm>
            <a:off x="107505" y="1196753"/>
            <a:ext cx="6905884" cy="5749916"/>
            <a:chOff x="1248118" y="762351"/>
            <a:chExt cx="3668090" cy="3054093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8D00718-942B-A6A4-10C8-8496D9DD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8118" y="762351"/>
              <a:ext cx="3668090" cy="24819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B40A8FF5-8718-3956-04F0-A690875245E0}"/>
                </a:ext>
              </a:extLst>
            </p:cNvPr>
            <p:cNvSpPr txBox="1"/>
            <p:nvPr/>
          </p:nvSpPr>
          <p:spPr>
            <a:xfrm>
              <a:off x="1248118" y="3244275"/>
              <a:ext cx="3591654" cy="572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Ernennung von Johann Baumeister (r.) </a:t>
              </a:r>
            </a:p>
            <a:p>
              <a:r>
                <a:rPr lang="de-DE" sz="3200" b="1" dirty="0"/>
                <a:t>zum Ehrenvorsitzenden 1993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9394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42E39-02DC-CA40-8F17-C871B5D5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D61959A-A49C-3D8E-CFF3-67BAB21DE72D}"/>
              </a:ext>
            </a:extLst>
          </p:cNvPr>
          <p:cNvGrpSpPr/>
          <p:nvPr/>
        </p:nvGrpSpPr>
        <p:grpSpPr>
          <a:xfrm>
            <a:off x="114388" y="116632"/>
            <a:ext cx="5619856" cy="6455748"/>
            <a:chOff x="1251774" y="188640"/>
            <a:chExt cx="2985010" cy="342899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E75443D-411C-E567-455C-915E406DA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1774" y="188640"/>
              <a:ext cx="2427474" cy="34289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866CF92-AF33-4E44-DD85-076484906AE8}"/>
                </a:ext>
              </a:extLst>
            </p:cNvPr>
            <p:cNvSpPr txBox="1"/>
            <p:nvPr/>
          </p:nvSpPr>
          <p:spPr>
            <a:xfrm>
              <a:off x="3695948" y="3307033"/>
              <a:ext cx="540836" cy="31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1995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57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2B815-51D5-9D02-370E-E34D6CE38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02B49A3-C95C-C1B5-1AA0-D3F83741696D}"/>
              </a:ext>
            </a:extLst>
          </p:cNvPr>
          <p:cNvGrpSpPr/>
          <p:nvPr/>
        </p:nvGrpSpPr>
        <p:grpSpPr>
          <a:xfrm>
            <a:off x="107503" y="116633"/>
            <a:ext cx="5565911" cy="6679215"/>
            <a:chOff x="1248117" y="188640"/>
            <a:chExt cx="2956357" cy="354769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E911911-5545-3470-4B3A-75EB55382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2" t="2230" r="5614" b="28615"/>
            <a:stretch>
              <a:fillRect/>
            </a:stretch>
          </p:blipFill>
          <p:spPr>
            <a:xfrm>
              <a:off x="1248117" y="188640"/>
              <a:ext cx="2901864" cy="3212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2A25655-FB55-AE55-24FF-DE3857AEA87B}"/>
                </a:ext>
              </a:extLst>
            </p:cNvPr>
            <p:cNvSpPr txBox="1"/>
            <p:nvPr/>
          </p:nvSpPr>
          <p:spPr>
            <a:xfrm>
              <a:off x="3663638" y="3425728"/>
              <a:ext cx="540836" cy="31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1999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735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36D11-7C72-FFD7-A851-C4BD1FBF5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1CC1ECE-96D5-6318-4F1F-3E7F38CA9DC2}"/>
              </a:ext>
            </a:extLst>
          </p:cNvPr>
          <p:cNvGrpSpPr/>
          <p:nvPr/>
        </p:nvGrpSpPr>
        <p:grpSpPr>
          <a:xfrm>
            <a:off x="107505" y="0"/>
            <a:ext cx="5826723" cy="6750079"/>
            <a:chOff x="1248118" y="126690"/>
            <a:chExt cx="3094888" cy="358533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6C346BE-5D87-3A7B-428D-2513DE9C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" r="545"/>
            <a:stretch>
              <a:fillRect/>
            </a:stretch>
          </p:blipFill>
          <p:spPr>
            <a:xfrm>
              <a:off x="1248118" y="126690"/>
              <a:ext cx="3040395" cy="32127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2F8D36B-E536-F256-EF88-0DAD60888068}"/>
                </a:ext>
              </a:extLst>
            </p:cNvPr>
            <p:cNvSpPr txBox="1"/>
            <p:nvPr/>
          </p:nvSpPr>
          <p:spPr>
            <a:xfrm>
              <a:off x="3802170" y="3401418"/>
              <a:ext cx="540836" cy="31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54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4334F-F410-0EAD-4B6F-B514F188A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1AC55A7-A994-A3F5-9796-0AE1CC09BBCE}"/>
              </a:ext>
            </a:extLst>
          </p:cNvPr>
          <p:cNvGrpSpPr/>
          <p:nvPr/>
        </p:nvGrpSpPr>
        <p:grpSpPr>
          <a:xfrm>
            <a:off x="107504" y="916822"/>
            <a:ext cx="8003003" cy="6002733"/>
            <a:chOff x="1248118" y="613664"/>
            <a:chExt cx="4250828" cy="318837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E742EAD-5410-1B8C-AB12-3DF6A382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" t="4762" r="1909"/>
            <a:stretch>
              <a:fillRect/>
            </a:stretch>
          </p:blipFill>
          <p:spPr>
            <a:xfrm>
              <a:off x="1248118" y="613664"/>
              <a:ext cx="4130713" cy="28487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4ADE6FD-42EA-F0CF-1C0E-79E5841BAA1B}"/>
                </a:ext>
              </a:extLst>
            </p:cNvPr>
            <p:cNvSpPr txBox="1"/>
            <p:nvPr/>
          </p:nvSpPr>
          <p:spPr>
            <a:xfrm>
              <a:off x="4958111" y="3491436"/>
              <a:ext cx="540835" cy="310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61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A944E-E54A-FAE2-FDC0-B27BF0C7B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7D26B58-EADB-C445-6EBC-5F29E5BDE9BC}"/>
              </a:ext>
            </a:extLst>
          </p:cNvPr>
          <p:cNvGrpSpPr/>
          <p:nvPr/>
        </p:nvGrpSpPr>
        <p:grpSpPr>
          <a:xfrm>
            <a:off x="107505" y="980728"/>
            <a:ext cx="7757508" cy="5816466"/>
            <a:chOff x="1248118" y="680509"/>
            <a:chExt cx="4120428" cy="305622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9D1CAEF4-845F-53DC-92EC-5C47F85E1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7" r="352"/>
            <a:stretch>
              <a:fillRect/>
            </a:stretch>
          </p:blipFill>
          <p:spPr>
            <a:xfrm>
              <a:off x="1248118" y="680509"/>
              <a:ext cx="4120428" cy="26830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369E11F-FB91-5AE6-FD9F-5CF7635D7E98}"/>
                </a:ext>
              </a:extLst>
            </p:cNvPr>
            <p:cNvSpPr txBox="1"/>
            <p:nvPr/>
          </p:nvSpPr>
          <p:spPr>
            <a:xfrm>
              <a:off x="1554096" y="3429464"/>
              <a:ext cx="3669471" cy="307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Gründung des Wirtschaftsbeirates 2006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67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E09D1-37E7-B8EF-E8AD-88636095B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4" descr="Ein Bild, das Text, Schrift, Poster, weiß enthält.&#10;&#10;KI-generierte Inhalte können fehlerhaft sein.">
            <a:extLst>
              <a:ext uri="{FF2B5EF4-FFF2-40B4-BE49-F238E27FC236}">
                <a16:creationId xmlns:a16="http://schemas.microsoft.com/office/drawing/2014/main" id="{C9916B1A-7CC7-839F-1693-E3EC04DA7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624"/>
            <a:ext cx="4546803" cy="6566752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7574EBC-9F2B-08A4-4DC4-7F2FCAACCB0D}"/>
              </a:ext>
            </a:extLst>
          </p:cNvPr>
          <p:cNvSpPr txBox="1"/>
          <p:nvPr/>
        </p:nvSpPr>
        <p:spPr>
          <a:xfrm>
            <a:off x="4716017" y="4650273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Jährliche Informationsschrift </a:t>
            </a:r>
          </a:p>
          <a:p>
            <a:r>
              <a:rPr lang="de-DE" sz="3200" b="1" dirty="0"/>
              <a:t>des Fördervereins an die Mitglieder</a:t>
            </a:r>
          </a:p>
        </p:txBody>
      </p:sp>
    </p:spTree>
    <p:extLst>
      <p:ext uri="{BB962C8B-B14F-4D97-AF65-F5344CB8AC3E}">
        <p14:creationId xmlns:p14="http://schemas.microsoft.com/office/powerpoint/2010/main" val="265811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6901B-E438-A2A0-EF67-6811FE359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82A6A6E-EACA-B1B5-EF68-364ECD9FED8E}"/>
              </a:ext>
            </a:extLst>
          </p:cNvPr>
          <p:cNvGrpSpPr/>
          <p:nvPr/>
        </p:nvGrpSpPr>
        <p:grpSpPr>
          <a:xfrm>
            <a:off x="5580112" y="886302"/>
            <a:ext cx="2969329" cy="2768590"/>
            <a:chOff x="-326792" y="410277"/>
            <a:chExt cx="5431170" cy="5064008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E97DC3F-05CE-CB3E-9315-6F877549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7" r="4888"/>
            <a:stretch>
              <a:fillRect/>
            </a:stretch>
          </p:blipFill>
          <p:spPr>
            <a:xfrm>
              <a:off x="-326792" y="410277"/>
              <a:ext cx="5431170" cy="41008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40CF0D0D-3C61-F1C6-2F15-C5E626945C06}"/>
                </a:ext>
              </a:extLst>
            </p:cNvPr>
            <p:cNvSpPr txBox="1"/>
            <p:nvPr/>
          </p:nvSpPr>
          <p:spPr>
            <a:xfrm>
              <a:off x="595172" y="4404677"/>
              <a:ext cx="3909343" cy="1069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Josef Bauer</a:t>
              </a: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2B65762-2206-0C04-935C-337EE762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7817"/>
            <a:ext cx="5904656" cy="696912"/>
          </a:xfrm>
        </p:spPr>
        <p:txBody>
          <a:bodyPr>
            <a:normAutofit/>
          </a:bodyPr>
          <a:lstStyle/>
          <a:p>
            <a:r>
              <a:rPr lang="de-DE" sz="3600" dirty="0"/>
              <a:t>Unsere Ehrenmitglieder: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B4E651F-3EFF-4674-2B78-32D3D72D10C3}"/>
              </a:ext>
            </a:extLst>
          </p:cNvPr>
          <p:cNvGrpSpPr/>
          <p:nvPr/>
        </p:nvGrpSpPr>
        <p:grpSpPr>
          <a:xfrm>
            <a:off x="323528" y="868273"/>
            <a:ext cx="3611527" cy="2676266"/>
            <a:chOff x="951480" y="-183521"/>
            <a:chExt cx="4091781" cy="303215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C5CF733-00F4-2B9C-A825-CFD670EF0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21" t="19437" r="4132" b="46465"/>
            <a:stretch>
              <a:fillRect/>
            </a:stretch>
          </p:blipFill>
          <p:spPr>
            <a:xfrm>
              <a:off x="951480" y="-183521"/>
              <a:ext cx="4091781" cy="2390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3E9088E3-8486-1236-018C-78D276EC642A}"/>
                </a:ext>
              </a:extLst>
            </p:cNvPr>
            <p:cNvSpPr txBox="1"/>
            <p:nvPr/>
          </p:nvSpPr>
          <p:spPr>
            <a:xfrm>
              <a:off x="1363673" y="2186097"/>
              <a:ext cx="2587458" cy="662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Alfons Graßl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C5DDA06-4FE0-6558-295C-98E7EDCF9856}"/>
              </a:ext>
            </a:extLst>
          </p:cNvPr>
          <p:cNvGrpSpPr/>
          <p:nvPr/>
        </p:nvGrpSpPr>
        <p:grpSpPr>
          <a:xfrm>
            <a:off x="341595" y="3879844"/>
            <a:ext cx="2932189" cy="2758241"/>
            <a:chOff x="-2520131" y="-510949"/>
            <a:chExt cx="5783298" cy="544022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AF3BA30-8D08-1E67-0A69-6FCC81B8A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r="335"/>
            <a:stretch/>
          </p:blipFill>
          <p:spPr>
            <a:xfrm>
              <a:off x="-2520131" y="-510949"/>
              <a:ext cx="5677501" cy="42868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02F5DBBD-C4C4-0891-FF02-6A781051DFAC}"/>
                </a:ext>
              </a:extLst>
            </p:cNvPr>
            <p:cNvSpPr txBox="1"/>
            <p:nvPr/>
          </p:nvSpPr>
          <p:spPr>
            <a:xfrm>
              <a:off x="-2163288" y="3775891"/>
              <a:ext cx="5426455" cy="1153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b="1" dirty="0"/>
                <a:t>August Fischer </a:t>
              </a:r>
            </a:p>
          </p:txBody>
        </p:sp>
      </p:grpSp>
      <p:sp>
        <p:nvSpPr>
          <p:cNvPr id="12" name="Rechteck 11">
            <a:extLst>
              <a:ext uri="{FF2B5EF4-FFF2-40B4-BE49-F238E27FC236}">
                <a16:creationId xmlns:a16="http://schemas.microsoft.com/office/drawing/2014/main" id="{516E56FD-CC7F-54A5-A36D-EE34BF873647}"/>
              </a:ext>
            </a:extLst>
          </p:cNvPr>
          <p:cNvSpPr/>
          <p:nvPr/>
        </p:nvSpPr>
        <p:spPr>
          <a:xfrm>
            <a:off x="3344376" y="3772004"/>
            <a:ext cx="5158963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Ihnen und allen unseren Freundinnen und Freunden </a:t>
            </a:r>
          </a:p>
          <a:p>
            <a:pPr algn="ctr"/>
            <a:r>
              <a:rPr lang="de-DE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des Joseph-von-Fraunhofer-Gymnasiums </a:t>
            </a:r>
          </a:p>
          <a:p>
            <a:pPr algn="ctr"/>
            <a:r>
              <a:rPr lang="de-DE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ein herzliches Dankeschön </a:t>
            </a:r>
          </a:p>
          <a:p>
            <a:pPr algn="ctr"/>
            <a:r>
              <a:rPr lang="de-DE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für Ihre Treue zu unserem Förderverein!</a:t>
            </a:r>
          </a:p>
        </p:txBody>
      </p:sp>
    </p:spTree>
    <p:extLst>
      <p:ext uri="{BB962C8B-B14F-4D97-AF65-F5344CB8AC3E}">
        <p14:creationId xmlns:p14="http://schemas.microsoft.com/office/powerpoint/2010/main" val="578043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3F007-A163-D8E1-7A29-0BB085467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Zeitung, Text, Zeitungspapier, Person enthält.&#10;&#10;KI-generierte Inhalte können fehlerhaft sein.">
            <a:extLst>
              <a:ext uri="{FF2B5EF4-FFF2-40B4-BE49-F238E27FC236}">
                <a16:creationId xmlns:a16="http://schemas.microsoft.com/office/drawing/2014/main" id="{1A42DEF1-1ABF-ABAB-E84C-366876C22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0"/>
          <a:stretch>
            <a:fillRect/>
          </a:stretch>
        </p:blipFill>
        <p:spPr>
          <a:xfrm>
            <a:off x="0" y="908720"/>
            <a:ext cx="9054411" cy="3900195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9C740B-C620-17A4-9C39-7F4BB3F8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90" y="116632"/>
            <a:ext cx="7772400" cy="648073"/>
          </a:xfrm>
        </p:spPr>
        <p:txBody>
          <a:bodyPr>
            <a:normAutofit fontScale="92500" lnSpcReduction="20000"/>
          </a:bodyPr>
          <a:lstStyle/>
          <a:p>
            <a:r>
              <a:rPr lang="de-DE" sz="4800" dirty="0">
                <a:solidFill>
                  <a:schemeClr val="tx1"/>
                </a:solidFill>
              </a:rPr>
              <a:t>So fing alles an: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5FE817E-04CF-01B9-32E7-7405672CCFAC}"/>
              </a:ext>
            </a:extLst>
          </p:cNvPr>
          <p:cNvSpPr/>
          <p:nvPr/>
        </p:nvSpPr>
        <p:spPr>
          <a:xfrm>
            <a:off x="251521" y="980728"/>
            <a:ext cx="8640960" cy="936104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Sprechblase: rechteckig 12">
            <a:extLst>
              <a:ext uri="{FF2B5EF4-FFF2-40B4-BE49-F238E27FC236}">
                <a16:creationId xmlns:a16="http://schemas.microsoft.com/office/drawing/2014/main" id="{0B5CF412-1CA7-8E56-2E79-69555F971281}"/>
              </a:ext>
            </a:extLst>
          </p:cNvPr>
          <p:cNvSpPr/>
          <p:nvPr/>
        </p:nvSpPr>
        <p:spPr>
          <a:xfrm>
            <a:off x="89590" y="3933056"/>
            <a:ext cx="8964821" cy="2808313"/>
          </a:xfrm>
          <a:prstGeom prst="wedgeRectCallout">
            <a:avLst>
              <a:gd name="adj1" fmla="val -18028"/>
              <a:gd name="adj2" fmla="val -63287"/>
            </a:avLst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Die  Gründungsversammlung  fand  am  25. Mai 1970 im  Landratsamt  statt.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40 Mitglieder-Vormerkungen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Die </a:t>
            </a:r>
            <a:r>
              <a:rPr lang="de-DE" sz="3600" dirty="0">
                <a:solidFill>
                  <a:schemeClr val="tx1"/>
                </a:solidFill>
                <a:highlight>
                  <a:srgbClr val="CDD30F"/>
                </a:highlight>
              </a:rPr>
              <a:t>vorläufige Vereinsführung</a:t>
            </a:r>
            <a:r>
              <a:rPr lang="de-DE" sz="3600" dirty="0">
                <a:solidFill>
                  <a:schemeClr val="tx1"/>
                </a:solidFill>
              </a:rPr>
              <a:t> </a:t>
            </a:r>
            <a:r>
              <a:rPr lang="de-DE" sz="3600" dirty="0"/>
              <a:t>übernahm der „Ehemalige“ Johann Baumeister.</a:t>
            </a:r>
          </a:p>
        </p:txBody>
      </p:sp>
    </p:spTree>
    <p:extLst>
      <p:ext uri="{BB962C8B-B14F-4D97-AF65-F5344CB8AC3E}">
        <p14:creationId xmlns:p14="http://schemas.microsoft.com/office/powerpoint/2010/main" val="18169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000">
        <p15:prstTrans prst="drape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1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30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1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71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1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11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1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animBg="1"/>
      <p:bldP spid="1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CB6BD1A-BA89-9B5C-4771-7C83B6301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7188200" cy="1224136"/>
          </a:xfrm>
        </p:spPr>
        <p:txBody>
          <a:bodyPr>
            <a:normAutofit/>
          </a:bodyPr>
          <a:lstStyle/>
          <a:p>
            <a:r>
              <a:rPr lang="de-DE" sz="4800" dirty="0"/>
              <a:t>Die Gründungsväter: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F160D48-52E7-5D3A-DBFA-90A65C0B8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231849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DF4F24-B27E-1842-CB9C-DF1A9D0DE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9" t="10271" r="15711" b="19546"/>
          <a:stretch/>
        </p:blipFill>
        <p:spPr>
          <a:xfrm flipH="1">
            <a:off x="836095" y="1700808"/>
            <a:ext cx="3081950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9B79E79-BA7A-EA7E-1D8D-C646C975E314}"/>
              </a:ext>
            </a:extLst>
          </p:cNvPr>
          <p:cNvSpPr txBox="1"/>
          <p:nvPr/>
        </p:nvSpPr>
        <p:spPr>
          <a:xfrm>
            <a:off x="1162474" y="1124744"/>
            <a:ext cx="247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OStD</a:t>
            </a:r>
            <a:r>
              <a:rPr lang="de-DE" sz="2400" b="1" dirty="0"/>
              <a:t> Clement Utz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D4E4074-F626-BF86-A417-323671D65E36}"/>
              </a:ext>
            </a:extLst>
          </p:cNvPr>
          <p:cNvSpPr txBox="1"/>
          <p:nvPr/>
        </p:nvSpPr>
        <p:spPr>
          <a:xfrm>
            <a:off x="4734906" y="1124744"/>
            <a:ext cx="400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Kaufmann Johann Baumeister</a:t>
            </a:r>
          </a:p>
        </p:txBody>
      </p:sp>
    </p:spTree>
    <p:extLst>
      <p:ext uri="{BB962C8B-B14F-4D97-AF65-F5344CB8AC3E}">
        <p14:creationId xmlns:p14="http://schemas.microsoft.com/office/powerpoint/2010/main" val="129779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3D62E-36DC-EF00-212C-15D0F7E71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903C0B-AF51-2BA6-06FC-77857139F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584" y="1412776"/>
            <a:ext cx="7772400" cy="1584176"/>
          </a:xfrm>
        </p:spPr>
        <p:txBody>
          <a:bodyPr>
            <a:normAutofit fontScale="77500" lnSpcReduction="20000"/>
          </a:bodyPr>
          <a:lstStyle/>
          <a:p>
            <a:r>
              <a:rPr lang="de-DE" sz="4800" dirty="0">
                <a:solidFill>
                  <a:schemeClr val="tx1"/>
                </a:solidFill>
              </a:rPr>
              <a:t>Übrigens wurden aus der „</a:t>
            </a:r>
            <a:r>
              <a:rPr lang="de-DE" sz="4800" dirty="0">
                <a:solidFill>
                  <a:schemeClr val="tx1"/>
                </a:solidFill>
                <a:highlight>
                  <a:srgbClr val="CDD30F"/>
                </a:highlight>
              </a:rPr>
              <a:t>vorläufigen Vereinsführung</a:t>
            </a:r>
            <a:r>
              <a:rPr lang="de-DE" sz="4800" dirty="0">
                <a:solidFill>
                  <a:schemeClr val="tx1"/>
                </a:solidFill>
              </a:rPr>
              <a:t>“ von Johann Baumeister </a:t>
            </a:r>
            <a:r>
              <a:rPr lang="de-DE" sz="4800" dirty="0">
                <a:solidFill>
                  <a:schemeClr val="tx1"/>
                </a:solidFill>
                <a:highlight>
                  <a:srgbClr val="CDD30F"/>
                </a:highlight>
              </a:rPr>
              <a:t>23 Jahre</a:t>
            </a:r>
            <a:r>
              <a:rPr lang="de-DE" sz="4800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76939BD1-0BAD-2625-5CFC-D3A2088DFD46}"/>
              </a:ext>
            </a:extLst>
          </p:cNvPr>
          <p:cNvSpPr txBox="1">
            <a:spLocks/>
          </p:cNvSpPr>
          <p:nvPr/>
        </p:nvSpPr>
        <p:spPr>
          <a:xfrm>
            <a:off x="822402" y="3242990"/>
            <a:ext cx="7772400" cy="1500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 kern="1200">
                <a:solidFill>
                  <a:schemeClr val="tx1">
                    <a:tint val="75000"/>
                  </a:schemeClr>
                </a:solidFill>
                <a:latin typeface="Frutiger Next LT W1G" pitchFamily="34" charset="0"/>
                <a:ea typeface="+mn-ea"/>
                <a:cs typeface="+mn-c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800" dirty="0">
                <a:solidFill>
                  <a:schemeClr val="tx1"/>
                </a:solidFill>
                <a:latin typeface="Calibri" panose="020F0502020204030204" pitchFamily="34" charset="0"/>
              </a:rPr>
              <a:t>Alle Achtung!</a:t>
            </a:r>
          </a:p>
          <a:p>
            <a:r>
              <a:rPr lang="de-DE" sz="4800" dirty="0">
                <a:solidFill>
                  <a:schemeClr val="tx1"/>
                </a:solidFill>
                <a:latin typeface="Calibri" panose="020F0502020204030204" pitchFamily="34" charset="0"/>
              </a:rPr>
              <a:t>Dafür unserem Ehrenvorsitzenden ein herzliches </a:t>
            </a:r>
            <a:r>
              <a:rPr lang="de-DE" sz="4800" dirty="0" err="1">
                <a:solidFill>
                  <a:schemeClr val="tx1"/>
                </a:solidFill>
                <a:latin typeface="Calibri" panose="020F0502020204030204" pitchFamily="34" charset="0"/>
              </a:rPr>
              <a:t>Vergelt’s</a:t>
            </a:r>
            <a:r>
              <a:rPr lang="de-DE" sz="4800" dirty="0">
                <a:solidFill>
                  <a:schemeClr val="tx1"/>
                </a:solidFill>
                <a:latin typeface="Calibri" panose="020F0502020204030204" pitchFamily="34" charset="0"/>
              </a:rPr>
              <a:t> Gott!</a:t>
            </a:r>
          </a:p>
        </p:txBody>
      </p:sp>
    </p:spTree>
    <p:extLst>
      <p:ext uri="{BB962C8B-B14F-4D97-AF65-F5344CB8AC3E}">
        <p14:creationId xmlns:p14="http://schemas.microsoft.com/office/powerpoint/2010/main" val="1587513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14588-D33E-BD19-83CA-408938C87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8CFA77C-901A-59F7-442A-54215C8F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4605"/>
            <a:ext cx="4464496" cy="2830774"/>
          </a:xfrm>
        </p:spPr>
        <p:txBody>
          <a:bodyPr>
            <a:normAutofit/>
          </a:bodyPr>
          <a:lstStyle/>
          <a:p>
            <a:r>
              <a:rPr lang="de-DE" sz="4000" dirty="0"/>
              <a:t>In seine Fußstapfen </a:t>
            </a:r>
            <a:br>
              <a:rPr lang="de-DE" sz="4000" dirty="0"/>
            </a:br>
            <a:r>
              <a:rPr lang="de-DE" sz="4000" dirty="0"/>
              <a:t>als 1. Vorsitzende </a:t>
            </a:r>
            <a:br>
              <a:rPr lang="de-DE" sz="4000" dirty="0"/>
            </a:br>
            <a:r>
              <a:rPr lang="de-DE" sz="4000" dirty="0"/>
              <a:t>traten bis heute: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86BD4A0-FB45-0BB7-57FA-0F04AC03316E}"/>
              </a:ext>
            </a:extLst>
          </p:cNvPr>
          <p:cNvGrpSpPr/>
          <p:nvPr/>
        </p:nvGrpSpPr>
        <p:grpSpPr>
          <a:xfrm>
            <a:off x="4745663" y="4695727"/>
            <a:ext cx="4412326" cy="1745120"/>
            <a:chOff x="4745663" y="4695727"/>
            <a:chExt cx="4412326" cy="1745120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7D6F6DDD-2BE3-7A1B-BF54-9E4E3C668459}"/>
                </a:ext>
              </a:extLst>
            </p:cNvPr>
            <p:cNvSpPr txBox="1"/>
            <p:nvPr/>
          </p:nvSpPr>
          <p:spPr>
            <a:xfrm>
              <a:off x="6050087" y="4861231"/>
              <a:ext cx="310790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b="1" dirty="0"/>
                <a:t>Christian Nowotny </a:t>
              </a:r>
            </a:p>
            <a:p>
              <a:pPr algn="ctr"/>
              <a:r>
                <a:rPr lang="de-DE" sz="2800" b="1" dirty="0"/>
                <a:t>Vorsitzender </a:t>
              </a:r>
            </a:p>
            <a:p>
              <a:pPr algn="ctr"/>
              <a:r>
                <a:rPr lang="de-DE" sz="2800" b="1" dirty="0"/>
                <a:t>(ab 2017)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7DE0544-ACDC-A87D-7FAC-4A60E615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663" y="4695727"/>
              <a:ext cx="1260000" cy="17451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9B9F697-0DED-E85B-63FD-F5F494AEAC70}"/>
              </a:ext>
            </a:extLst>
          </p:cNvPr>
          <p:cNvGrpSpPr/>
          <p:nvPr/>
        </p:nvGrpSpPr>
        <p:grpSpPr>
          <a:xfrm>
            <a:off x="4744168" y="825905"/>
            <a:ext cx="4315823" cy="1890460"/>
            <a:chOff x="4744168" y="825905"/>
            <a:chExt cx="4315823" cy="1890460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B20498C-FB8C-9D00-D0AD-277F26983802}"/>
                </a:ext>
              </a:extLst>
            </p:cNvPr>
            <p:cNvSpPr txBox="1"/>
            <p:nvPr/>
          </p:nvSpPr>
          <p:spPr>
            <a:xfrm>
              <a:off x="6083919" y="1078637"/>
              <a:ext cx="297607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b="1" dirty="0"/>
                <a:t>Max Strasser </a:t>
              </a:r>
            </a:p>
            <a:p>
              <a:pPr algn="ctr"/>
              <a:r>
                <a:rPr lang="de-DE" sz="2800" b="1" dirty="0"/>
                <a:t>Ehrenvorsitzender </a:t>
              </a:r>
            </a:p>
            <a:p>
              <a:pPr algn="ctr"/>
              <a:r>
                <a:rPr lang="de-DE" sz="2800" b="1" dirty="0"/>
                <a:t>(1992-1998)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ECF7E661-E9D5-42D9-AA41-B43E52EE2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4168" y="825905"/>
              <a:ext cx="1260000" cy="1890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DA5FE07-F587-69E6-0F74-6FA1DDA91670}"/>
              </a:ext>
            </a:extLst>
          </p:cNvPr>
          <p:cNvGrpSpPr/>
          <p:nvPr/>
        </p:nvGrpSpPr>
        <p:grpSpPr>
          <a:xfrm>
            <a:off x="4744168" y="2845379"/>
            <a:ext cx="4342071" cy="1692537"/>
            <a:chOff x="4744168" y="2845379"/>
            <a:chExt cx="4342071" cy="1692537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E4544C22-5068-66EC-0247-B5EAD8BF900B}"/>
                </a:ext>
              </a:extLst>
            </p:cNvPr>
            <p:cNvSpPr txBox="1"/>
            <p:nvPr/>
          </p:nvSpPr>
          <p:spPr>
            <a:xfrm>
              <a:off x="6121837" y="3000019"/>
              <a:ext cx="296440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b="1" dirty="0"/>
                <a:t>Dr. Beate </a:t>
              </a:r>
              <a:r>
                <a:rPr lang="de-DE" sz="2800" b="1" dirty="0" err="1"/>
                <a:t>Hrabetz</a:t>
              </a:r>
              <a:r>
                <a:rPr lang="de-DE" sz="2800" b="1" dirty="0"/>
                <a:t> </a:t>
              </a:r>
            </a:p>
            <a:p>
              <a:pPr algn="ctr"/>
              <a:r>
                <a:rPr lang="de-DE" sz="2800" b="1" dirty="0"/>
                <a:t>Ehrenvorsitzende </a:t>
              </a:r>
            </a:p>
            <a:p>
              <a:pPr algn="ctr"/>
              <a:r>
                <a:rPr lang="de-DE" sz="2800" b="1" dirty="0"/>
                <a:t>(2003-2013)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4710A9E-1AB5-7BF5-EC5F-6CA8D967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4168" y="2845379"/>
              <a:ext cx="1260000" cy="16925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E54B3F7-9822-38D4-4FBE-32E606868C4F}"/>
              </a:ext>
            </a:extLst>
          </p:cNvPr>
          <p:cNvGrpSpPr/>
          <p:nvPr/>
        </p:nvGrpSpPr>
        <p:grpSpPr>
          <a:xfrm>
            <a:off x="104506" y="2779291"/>
            <a:ext cx="4071310" cy="1824712"/>
            <a:chOff x="104506" y="2779291"/>
            <a:chExt cx="4071310" cy="1824712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049F2B7-1A8C-98A8-C337-7E47A6D051C8}"/>
                </a:ext>
              </a:extLst>
            </p:cNvPr>
            <p:cNvSpPr txBox="1"/>
            <p:nvPr/>
          </p:nvSpPr>
          <p:spPr>
            <a:xfrm>
              <a:off x="104506" y="2999149"/>
              <a:ext cx="2889765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b="1" dirty="0"/>
                <a:t>Günther Lommer </a:t>
              </a:r>
            </a:p>
            <a:p>
              <a:pPr algn="ctr"/>
              <a:r>
                <a:rPr lang="de-DE" sz="2800" b="1" dirty="0"/>
                <a:t>Vorsitzender </a:t>
              </a:r>
            </a:p>
            <a:p>
              <a:pPr algn="ctr"/>
              <a:r>
                <a:rPr lang="de-DE" sz="2800" b="1" dirty="0"/>
                <a:t>(1998-2002)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3EB5E3E-CB6B-FF46-0A82-034FF44FD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"/>
            <a:stretch>
              <a:fillRect/>
            </a:stretch>
          </p:blipFill>
          <p:spPr>
            <a:xfrm>
              <a:off x="2915816" y="2779291"/>
              <a:ext cx="1260000" cy="18247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65EC06E-D914-600E-11F2-7EBD921BEC86}"/>
              </a:ext>
            </a:extLst>
          </p:cNvPr>
          <p:cNvGrpSpPr/>
          <p:nvPr/>
        </p:nvGrpSpPr>
        <p:grpSpPr>
          <a:xfrm>
            <a:off x="305009" y="4695727"/>
            <a:ext cx="3866442" cy="1745121"/>
            <a:chOff x="305009" y="4695727"/>
            <a:chExt cx="3866442" cy="1745121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0E4A6B48-601D-6C38-1D31-842488245A4A}"/>
                </a:ext>
              </a:extLst>
            </p:cNvPr>
            <p:cNvSpPr txBox="1"/>
            <p:nvPr/>
          </p:nvSpPr>
          <p:spPr>
            <a:xfrm>
              <a:off x="305009" y="4875789"/>
              <a:ext cx="2488758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800" b="1" dirty="0"/>
                <a:t>Josef Berthold </a:t>
              </a:r>
            </a:p>
            <a:p>
              <a:pPr algn="ctr"/>
              <a:r>
                <a:rPr lang="de-DE" sz="2800" b="1" dirty="0"/>
                <a:t>Vorsitzender </a:t>
              </a:r>
            </a:p>
            <a:p>
              <a:pPr algn="ctr"/>
              <a:r>
                <a:rPr lang="de-DE" sz="2800" b="1" dirty="0"/>
                <a:t>(2013-2017)</a:t>
              </a:r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46CDC0E1-ACE3-C46B-1A64-512BF9F2C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451" y="4695727"/>
              <a:ext cx="1260000" cy="17451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687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drape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1032</Words>
  <Application>Microsoft Office PowerPoint</Application>
  <PresentationFormat>Bildschirmpräsentation (4:3)</PresentationFormat>
  <Paragraphs>242</Paragraphs>
  <Slides>57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1" baseType="lpstr">
      <vt:lpstr>Arial</vt:lpstr>
      <vt:lpstr>Calibri</vt:lpstr>
      <vt:lpstr>Frutiger Next LT W1G</vt:lpstr>
      <vt:lpstr>Larissa-Design</vt:lpstr>
      <vt:lpstr>Herzlich willkommen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Gründungsväter:</vt:lpstr>
      <vt:lpstr>PowerPoint-Präsentation</vt:lpstr>
      <vt:lpstr>In seine Fußstapfen  als 1. Vorsitzende  traten bis heute:</vt:lpstr>
      <vt:lpstr>und jeder Schulleiter freute sich immer über die Zuwendungen der „Freunde“.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Nicht im Bild: Josef Vogl sowie die Kassenprüfer Peter Borowitz und Bernhard Bauer </vt:lpstr>
      <vt:lpstr>Für heute  wünschen wir Ihnen  erst einmal einen vergnüglichen „Feier-Abend“!  </vt:lpstr>
      <vt:lpstr>Hier noch ein paar Funde aus unserem Archiv …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Unsere Ehrenmitglieder: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Watzlaw</dc:creator>
  <cp:lastModifiedBy>brm17377</cp:lastModifiedBy>
  <cp:revision>1646</cp:revision>
  <dcterms:modified xsi:type="dcterms:W3CDTF">2025-10-05T18:39:18Z</dcterms:modified>
</cp:coreProperties>
</file>